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135"/>
  </p:notesMasterIdLst>
  <p:handoutMasterIdLst>
    <p:handoutMasterId r:id="rId136"/>
  </p:handoutMasterIdLst>
  <p:sldIdLst>
    <p:sldId id="1334" r:id="rId2"/>
    <p:sldId id="2993" r:id="rId3"/>
    <p:sldId id="2577" r:id="rId4"/>
    <p:sldId id="2588" r:id="rId5"/>
    <p:sldId id="2587" r:id="rId6"/>
    <p:sldId id="1523" r:id="rId7"/>
    <p:sldId id="2593" r:id="rId8"/>
    <p:sldId id="2783" r:id="rId9"/>
    <p:sldId id="2809" r:id="rId10"/>
    <p:sldId id="2641" r:id="rId11"/>
    <p:sldId id="2442" r:id="rId12"/>
    <p:sldId id="1515" r:id="rId13"/>
    <p:sldId id="1507" r:id="rId14"/>
    <p:sldId id="1454" r:id="rId15"/>
    <p:sldId id="2091" r:id="rId16"/>
    <p:sldId id="2847" r:id="rId17"/>
    <p:sldId id="2848" r:id="rId18"/>
    <p:sldId id="2849" r:id="rId19"/>
    <p:sldId id="2850" r:id="rId20"/>
    <p:sldId id="2851" r:id="rId21"/>
    <p:sldId id="2852" r:id="rId22"/>
    <p:sldId id="2648" r:id="rId23"/>
    <p:sldId id="1769" r:id="rId24"/>
    <p:sldId id="1770" r:id="rId25"/>
    <p:sldId id="1774" r:id="rId26"/>
    <p:sldId id="2140" r:id="rId27"/>
    <p:sldId id="2273" r:id="rId28"/>
    <p:sldId id="2182" r:id="rId29"/>
    <p:sldId id="2782" r:id="rId30"/>
    <p:sldId id="2181" r:id="rId31"/>
    <p:sldId id="2942" r:id="rId32"/>
    <p:sldId id="2941" r:id="rId33"/>
    <p:sldId id="2943" r:id="rId34"/>
    <p:sldId id="2944" r:id="rId35"/>
    <p:sldId id="2374" r:id="rId36"/>
    <p:sldId id="2373" r:id="rId37"/>
    <p:sldId id="2594" r:id="rId38"/>
    <p:sldId id="2875" r:id="rId39"/>
    <p:sldId id="2887" r:id="rId40"/>
    <p:sldId id="2876" r:id="rId41"/>
    <p:sldId id="2886" r:id="rId42"/>
    <p:sldId id="2874" r:id="rId43"/>
    <p:sldId id="2995" r:id="rId44"/>
    <p:sldId id="2996" r:id="rId45"/>
    <p:sldId id="2998" r:id="rId46"/>
    <p:sldId id="2997" r:id="rId47"/>
    <p:sldId id="2888" r:id="rId48"/>
    <p:sldId id="2999" r:id="rId49"/>
    <p:sldId id="2877" r:id="rId50"/>
    <p:sldId id="2879" r:id="rId51"/>
    <p:sldId id="2880" r:id="rId52"/>
    <p:sldId id="2881" r:id="rId53"/>
    <p:sldId id="2882" r:id="rId54"/>
    <p:sldId id="2883" r:id="rId55"/>
    <p:sldId id="2884" r:id="rId56"/>
    <p:sldId id="2885" r:id="rId57"/>
    <p:sldId id="2889" r:id="rId58"/>
    <p:sldId id="2891" r:id="rId59"/>
    <p:sldId id="2895" r:id="rId60"/>
    <p:sldId id="2801" r:id="rId61"/>
    <p:sldId id="2798" r:id="rId62"/>
    <p:sldId id="2799" r:id="rId63"/>
    <p:sldId id="2986" r:id="rId64"/>
    <p:sldId id="2987" r:id="rId65"/>
    <p:sldId id="2800" r:id="rId66"/>
    <p:sldId id="2773" r:id="rId67"/>
    <p:sldId id="2750" r:id="rId68"/>
    <p:sldId id="2751" r:id="rId69"/>
    <p:sldId id="2752" r:id="rId70"/>
    <p:sldId id="2753" r:id="rId71"/>
    <p:sldId id="2754" r:id="rId72"/>
    <p:sldId id="2775" r:id="rId73"/>
    <p:sldId id="2761" r:id="rId74"/>
    <p:sldId id="2762" r:id="rId75"/>
    <p:sldId id="2763" r:id="rId76"/>
    <p:sldId id="2764" r:id="rId77"/>
    <p:sldId id="2765" r:id="rId78"/>
    <p:sldId id="2766" r:id="rId79"/>
    <p:sldId id="2897" r:id="rId80"/>
    <p:sldId id="2973" r:id="rId81"/>
    <p:sldId id="2975" r:id="rId82"/>
    <p:sldId id="2898" r:id="rId83"/>
    <p:sldId id="2972" r:id="rId84"/>
    <p:sldId id="2899" r:id="rId85"/>
    <p:sldId id="2649" r:id="rId86"/>
    <p:sldId id="2650" r:id="rId87"/>
    <p:sldId id="2651" r:id="rId88"/>
    <p:sldId id="2652" r:id="rId89"/>
    <p:sldId id="2653" r:id="rId90"/>
    <p:sldId id="2654" r:id="rId91"/>
    <p:sldId id="2655" r:id="rId92"/>
    <p:sldId id="2656" r:id="rId93"/>
    <p:sldId id="2657" r:id="rId94"/>
    <p:sldId id="2661" r:id="rId95"/>
    <p:sldId id="2896" r:id="rId96"/>
    <p:sldId id="2662" r:id="rId97"/>
    <p:sldId id="2663" r:id="rId98"/>
    <p:sldId id="2664" r:id="rId99"/>
    <p:sldId id="2665" r:id="rId100"/>
    <p:sldId id="2666" r:id="rId101"/>
    <p:sldId id="2970" r:id="rId102"/>
    <p:sldId id="2854" r:id="rId103"/>
    <p:sldId id="2855" r:id="rId104"/>
    <p:sldId id="2856" r:id="rId105"/>
    <p:sldId id="2862" r:id="rId106"/>
    <p:sldId id="2858" r:id="rId107"/>
    <p:sldId id="2859" r:id="rId108"/>
    <p:sldId id="2860" r:id="rId109"/>
    <p:sldId id="2861" r:id="rId110"/>
    <p:sldId id="2971" r:id="rId111"/>
    <p:sldId id="2976" r:id="rId112"/>
    <p:sldId id="2977" r:id="rId113"/>
    <p:sldId id="2980" r:id="rId114"/>
    <p:sldId id="2981" r:id="rId115"/>
    <p:sldId id="2982" r:id="rId116"/>
    <p:sldId id="2985" r:id="rId117"/>
    <p:sldId id="2988" r:id="rId118"/>
    <p:sldId id="2983" r:id="rId119"/>
    <p:sldId id="2989" r:id="rId120"/>
    <p:sldId id="2990" r:id="rId121"/>
    <p:sldId id="2991" r:id="rId122"/>
    <p:sldId id="2992" r:id="rId123"/>
    <p:sldId id="2984" r:id="rId124"/>
    <p:sldId id="2682" r:id="rId125"/>
    <p:sldId id="2718" r:id="rId126"/>
    <p:sldId id="2719" r:id="rId127"/>
    <p:sldId id="2819" r:id="rId128"/>
    <p:sldId id="2722" r:id="rId129"/>
    <p:sldId id="2802" r:id="rId130"/>
    <p:sldId id="3002" r:id="rId131"/>
    <p:sldId id="3000" r:id="rId132"/>
    <p:sldId id="2804" r:id="rId133"/>
    <p:sldId id="2805" r:id="rId134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808000"/>
    <a:srgbClr val="FF8000"/>
    <a:srgbClr val="008080"/>
    <a:srgbClr val="FFCC66"/>
    <a:srgbClr val="FFFF66"/>
    <a:srgbClr val="800080"/>
    <a:srgbClr val="66CCFF"/>
    <a:srgbClr val="0066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8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2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15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DE527-C3C7-464E-B064-D6B8039A800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5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Work in collaboration with National Taiwan University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4EA66-1EFB-D34B-8E58-99D2CB32E0A1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Classification problem where we assume that neighboring nodes are </a:t>
            </a:r>
            <a:r>
              <a:rPr lang="en-US" b="1">
                <a:latin typeface="Times New Roman" charset="0"/>
                <a:ea typeface="ＭＳ Ｐゴシック" charset="-128"/>
                <a:cs typeface="ＭＳ Ｐゴシック" charset="-128"/>
              </a:rPr>
              <a:t>related</a:t>
            </a:r>
          </a:p>
          <a:p>
            <a:r>
              <a:rPr lang="en-US" b="1">
                <a:latin typeface="Times New Roman" charset="0"/>
                <a:ea typeface="ＭＳ Ｐゴシック" charset="-128"/>
                <a:cs typeface="ＭＳ Ｐゴシック" charset="-128"/>
              </a:rPr>
              <a:t>Network effects – birds of a feather flock together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6E5CC2-3DC5-0140-872A-383FEEADB92A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Kronecker graphs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B7CB7-D247-DE4B-BB54-BC369614C200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 we analyzed data from two services:</a:t>
            </a:r>
            <a:r>
              <a:rPr lang="en-US" baseline="0" dirty="0"/>
              <a:t> </a:t>
            </a:r>
            <a:r>
              <a:rPr lang="en-US" baseline="0" dirty="0" err="1"/>
              <a:t>reddit</a:t>
            </a:r>
            <a:r>
              <a:rPr lang="en-US" baseline="0" dirty="0"/>
              <a:t> and twitter</a:t>
            </a:r>
          </a:p>
          <a:p>
            <a:endParaRPr lang="en-US" baseline="0" dirty="0"/>
          </a:p>
          <a:p>
            <a:r>
              <a:rPr lang="en-US" baseline="0" dirty="0"/>
              <a:t>For the </a:t>
            </a:r>
            <a:r>
              <a:rPr lang="en-US" baseline="0" dirty="0" err="1"/>
              <a:t>reddit</a:t>
            </a:r>
            <a:r>
              <a:rPr lang="en-US" baseline="0" dirty="0"/>
              <a:t> dataset we have time-stamp sequences from over 20k users and </a:t>
            </a:r>
          </a:p>
          <a:p>
            <a:r>
              <a:rPr lang="en-US" baseline="0" dirty="0"/>
              <a:t>For the twitter dataset we have time-stamp sequences from over 6k users</a:t>
            </a:r>
          </a:p>
          <a:p>
            <a:endParaRPr lang="en-US" baseline="0" dirty="0"/>
          </a:p>
          <a:p>
            <a:r>
              <a:rPr lang="en-US" baseline="0" dirty="0"/>
              <a:t>For each user had at least a sequence of at least 900 time-stamps. </a:t>
            </a:r>
          </a:p>
          <a:p>
            <a:r>
              <a:rPr lang="en-US" baseline="0" dirty="0"/>
              <a:t>For the twitter dataset the time-stamps were from tweets.</a:t>
            </a:r>
          </a:p>
          <a:p>
            <a:r>
              <a:rPr lang="en-US" baseline="0" dirty="0"/>
              <a:t>For the </a:t>
            </a:r>
            <a:r>
              <a:rPr lang="en-US" baseline="0" dirty="0" err="1"/>
              <a:t>reddit</a:t>
            </a:r>
            <a:r>
              <a:rPr lang="en-US" baseline="0" dirty="0"/>
              <a:t> dataset the time-stamps were from user comments.</a:t>
            </a:r>
          </a:p>
          <a:p>
            <a:r>
              <a:rPr lang="en-US" baseline="0" dirty="0"/>
              <a:t>From each sequence of time-stamps we also computed the IAT (inter-arrival time) between postings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6A0EE-D046-CA42-A8FC-45291179AA59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9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pattern discovered</a:t>
            </a:r>
            <a:r>
              <a:rPr lang="en-US" baseline="0" dirty="0"/>
              <a:t> from the datasets is the heavy tailed distribution of inter-arrival times.</a:t>
            </a:r>
          </a:p>
          <a:p>
            <a:endParaRPr lang="en-US" baseline="0" dirty="0"/>
          </a:p>
          <a:p>
            <a:r>
              <a:rPr lang="en-US" baseline="0" dirty="0"/>
              <a:t>The plots in this slide shows the tail part of the IAT distribution for </a:t>
            </a:r>
            <a:r>
              <a:rPr lang="en-US" baseline="0" dirty="0" err="1"/>
              <a:t>reddit</a:t>
            </a:r>
            <a:r>
              <a:rPr lang="en-US" baseline="0" dirty="0"/>
              <a:t> and twitter users in log-log axis.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6A0EE-D046-CA42-A8FC-45291179AA59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7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pattern discovered</a:t>
            </a:r>
            <a:r>
              <a:rPr lang="en-US" baseline="0" dirty="0"/>
              <a:t> from the datasets is the heavy tailed distribution of inter-arrival times.</a:t>
            </a:r>
          </a:p>
          <a:p>
            <a:endParaRPr lang="en-US" baseline="0" dirty="0"/>
          </a:p>
          <a:p>
            <a:r>
              <a:rPr lang="en-US" baseline="0" dirty="0"/>
              <a:t>The plots in this slide shows the tail part of the IAT distribution for </a:t>
            </a:r>
            <a:r>
              <a:rPr lang="en-US" baseline="0" dirty="0" err="1"/>
              <a:t>reddit</a:t>
            </a:r>
            <a:r>
              <a:rPr lang="en-US" baseline="0" dirty="0"/>
              <a:t> and twitter users in log-log axis.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6A0EE-D046-CA42-A8FC-45291179AA59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7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95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21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2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703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365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In its place, we propose NETTIDE, along with differential equations for the growth of nodes, as well as links.</a:t>
            </a:r>
          </a:p>
        </p:txBody>
      </p:sp>
    </p:spTree>
    <p:extLst>
      <p:ext uri="{BB962C8B-B14F-4D97-AF65-F5344CB8AC3E}">
        <p14:creationId xmlns:p14="http://schemas.microsoft.com/office/powerpoint/2010/main" val="161037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/>
              <a:t>Let me show you model details.</a:t>
            </a:r>
          </a:p>
          <a:p>
            <a:pPr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The </a:t>
            </a:r>
            <a:r>
              <a:rPr dirty="0" err="1"/>
              <a:t>NetTide</a:t>
            </a:r>
            <a:r>
              <a:rPr dirty="0"/>
              <a:t> Model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Node: A social network with a large population </a:t>
            </a:r>
            <a:r>
              <a:rPr i="1" dirty="0"/>
              <a:t>n</a:t>
            </a:r>
            <a:r>
              <a:rPr dirty="0"/>
              <a:t>(</a:t>
            </a:r>
            <a:r>
              <a:rPr i="1" dirty="0"/>
              <a:t>t</a:t>
            </a:r>
            <a:r>
              <a:rPr dirty="0"/>
              <a:t>) has a propensity to attract more nodes.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As the population who can join the social network is limited, its growth will be constrained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The term </a:t>
            </a:r>
            <a:r>
              <a:rPr i="1" dirty="0"/>
              <a:t>β/</a:t>
            </a:r>
            <a:r>
              <a:rPr i="1" dirty="0" err="1"/>
              <a:t>tθ</a:t>
            </a:r>
            <a:r>
              <a:rPr dirty="0"/>
              <a:t> (</a:t>
            </a:r>
            <a:r>
              <a:rPr i="1" dirty="0"/>
              <a:t>t &gt;</a:t>
            </a:r>
            <a:r>
              <a:rPr dirty="0"/>
              <a:t> 0) is the fizzling infection/excitement rate since the inception of the social network. That is, people have decaying excitement to infect their friends to join a social network. It is exactly the temporal fizzling exponent </a:t>
            </a:r>
            <a:r>
              <a:rPr i="1" dirty="0"/>
              <a:t>θ</a:t>
            </a:r>
            <a:r>
              <a:rPr dirty="0"/>
              <a:t> of the power law decay that leads to various growth dynamics</a:t>
            </a:r>
          </a:p>
        </p:txBody>
      </p:sp>
    </p:spTree>
    <p:extLst>
      <p:ext uri="{BB962C8B-B14F-4D97-AF65-F5344CB8AC3E}">
        <p14:creationId xmlns:p14="http://schemas.microsoft.com/office/powerpoint/2010/main" val="1263449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800" b="1" kern="120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\</a:t>
            </a:r>
            <a:r>
              <a:rPr lang="en-US" sz="800" b="1" kern="1200" dirty="0" err="1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frac</a:t>
            </a:r>
            <a:r>
              <a:rPr lang="en-US" sz="800" b="1" kern="120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{d n(t)}{</a:t>
            </a:r>
            <a:r>
              <a:rPr lang="en-US" sz="800" b="1" kern="1200" dirty="0" err="1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dt</a:t>
            </a:r>
            <a:r>
              <a:rPr lang="en-US" sz="800" b="1" kern="120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} ~ = ~ \</a:t>
            </a:r>
            <a:r>
              <a:rPr lang="en-US" sz="800" b="1" kern="1200" dirty="0" err="1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frac</a:t>
            </a:r>
            <a:r>
              <a:rPr lang="en-US" sz="800" b="1" kern="1200" dirty="0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  <a:sym typeface="Calibri"/>
              </a:rPr>
              <a:t>{\beta}{t^\theta} ~ n(t) ~ ( N - n(t) )</a:t>
            </a:r>
            <a:endParaRPr lang="en-US" altLang="zh-CN" dirty="0"/>
          </a:p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endParaRPr lang="en-US" altLang="zh-CN" dirty="0"/>
          </a:p>
          <a:p>
            <a:pPr defTabSz="966612" eaLnBrk="1" fontAlgn="auto" hangingPunct="1">
              <a:spcBef>
                <a:spcPts val="0"/>
              </a:spcBef>
              <a:spcAft>
                <a:spcPts val="0"/>
              </a:spcAft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/>
              <a:t>Let me show you model details.</a:t>
            </a:r>
          </a:p>
          <a:p>
            <a:pPr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The </a:t>
            </a:r>
            <a:r>
              <a:rPr dirty="0" err="1"/>
              <a:t>NetTide</a:t>
            </a:r>
            <a:r>
              <a:rPr dirty="0"/>
              <a:t> Model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Node: A social network with a large population </a:t>
            </a:r>
            <a:r>
              <a:rPr i="1" dirty="0"/>
              <a:t>n</a:t>
            </a:r>
            <a:r>
              <a:rPr dirty="0"/>
              <a:t>(</a:t>
            </a:r>
            <a:r>
              <a:rPr i="1" dirty="0"/>
              <a:t>t</a:t>
            </a:r>
            <a:r>
              <a:rPr dirty="0"/>
              <a:t>) has a propensity to attract more nodes.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As the population who can join the social network is limited, its growth will be constrained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The term </a:t>
            </a:r>
            <a:r>
              <a:rPr i="1" dirty="0"/>
              <a:t>β/</a:t>
            </a:r>
            <a:r>
              <a:rPr i="1" dirty="0" err="1"/>
              <a:t>tθ</a:t>
            </a:r>
            <a:r>
              <a:rPr dirty="0"/>
              <a:t> (</a:t>
            </a:r>
            <a:r>
              <a:rPr i="1" dirty="0"/>
              <a:t>t &gt;</a:t>
            </a:r>
            <a:r>
              <a:rPr dirty="0"/>
              <a:t> 0) is the fizzling infection/excitement rate since the inception of the social network. That is, people have decaying excitement to infect their friends to join a social network. It is exactly the temporal fizzling exponent </a:t>
            </a:r>
            <a:r>
              <a:rPr i="1" dirty="0"/>
              <a:t>θ</a:t>
            </a:r>
            <a:r>
              <a:rPr dirty="0"/>
              <a:t> of the power law decay that leads to various growth dynamics</a:t>
            </a:r>
          </a:p>
        </p:txBody>
      </p:sp>
    </p:spTree>
    <p:extLst>
      <p:ext uri="{BB962C8B-B14F-4D97-AF65-F5344CB8AC3E}">
        <p14:creationId xmlns:p14="http://schemas.microsoft.com/office/powerpoint/2010/main" val="126344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87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  <p:txBody>
          <a:bodyPr lIns="96661" tIns="48331" rIns="96661" bIns="48331"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505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4/26/21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4/26/21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437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4AF96-83CD-E240-AA07-0D9B42AC04AC}" type="slidenum">
              <a:rPr lang="en-US"/>
              <a:pPr/>
              <a:t>128</a:t>
            </a:fld>
            <a:endParaRPr lang="en-US"/>
          </a:p>
        </p:txBody>
      </p:sp>
      <p:sp>
        <p:nvSpPr>
          <p:cNvPr id="243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437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4AF96-83CD-E240-AA07-0D9B42AC04AC}" type="slidenum">
              <a:rPr lang="en-US"/>
              <a:pPr/>
              <a:t>129</a:t>
            </a:fld>
            <a:endParaRPr lang="en-US"/>
          </a:p>
        </p:txBody>
      </p:sp>
      <p:sp>
        <p:nvSpPr>
          <p:cNvPr id="243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457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EA55A-0C62-764F-92F0-5F28AF6AD5BF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71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457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EA55A-0C62-764F-92F0-5F28AF6AD5BF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42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1B9094-8E51-0E49-A1FB-121D621097D0}" type="slidenum">
              <a:rPr lang="en-US"/>
              <a:pPr/>
              <a:t>4</a:t>
            </a:fld>
            <a:endParaRPr lang="en-US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45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1B9094-8E51-0E49-A1FB-121D621097D0}" type="slidenum">
              <a:rPr lang="en-US"/>
              <a:pPr/>
              <a:t>5</a:t>
            </a:fld>
            <a:endParaRPr lang="en-US"/>
          </a:p>
        </p:txBody>
      </p:sp>
      <p:sp>
        <p:nvSpPr>
          <p:cNvPr id="24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6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CC08-7055-4F45-B2E9-0B444CD8AEE8}" type="slidenum">
              <a:rPr lang="en-US"/>
              <a:pPr/>
              <a:t>12</a:t>
            </a:fld>
            <a:endParaRPr lang="en-US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11B55-871C-984F-86A0-805305D6DC69}" type="slidenum">
              <a:rPr lang="en-US"/>
              <a:pPr/>
              <a:t>13</a:t>
            </a:fld>
            <a:endParaRPr lang="en-US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CB4DA7-4295-CD42-B6B9-A91A3F76167D}" type="slidenum">
              <a:rPr lang="en-US"/>
              <a:pPr/>
              <a:t>14</a:t>
            </a:fld>
            <a:endParaRPr lang="en-US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  <p:sldLayoutId id="2147486074" r:id="rId16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2.png"/><Relationship Id="rId4" Type="http://schemas.openxmlformats.org/officeDocument/2006/relationships/image" Target="../media/image121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10" Type="http://schemas.openxmlformats.org/officeDocument/2006/relationships/image" Target="../media/image133.jpeg"/><Relationship Id="rId4" Type="http://schemas.openxmlformats.org/officeDocument/2006/relationships/image" Target="../media/image127.jpeg"/><Relationship Id="rId9" Type="http://schemas.openxmlformats.org/officeDocument/2006/relationships/image" Target="../media/image132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7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1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4.png"/><Relationship Id="rId4" Type="http://schemas.openxmlformats.org/officeDocument/2006/relationships/image" Target="../media/image143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10" Type="http://schemas.openxmlformats.org/officeDocument/2006/relationships/image" Target="../media/image152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jpeg"/><Relationship Id="rId12" Type="http://schemas.openxmlformats.org/officeDocument/2006/relationships/image" Target="../media/image16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e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jpeg"/><Relationship Id="rId9" Type="http://schemas.openxmlformats.org/officeDocument/2006/relationships/image" Target="../media/image159.jpeg"/><Relationship Id="rId14" Type="http://schemas.openxmlformats.org/officeDocument/2006/relationships/image" Target="../media/image164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67.png"/><Relationship Id="rId4" Type="http://schemas.openxmlformats.org/officeDocument/2006/relationships/image" Target="../media/image166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200/S00796ED1V01Y201708DMK014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jpeg"/><Relationship Id="rId4" Type="http://schemas.openxmlformats.org/officeDocument/2006/relationships/image" Target="../media/image16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70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7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ganclaypool.com/doi/abs/10.2200/S00449ED1V01Y201209DMK006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large graphs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>
                <a:ea typeface="ＭＳ Ｐゴシック" charset="-128"/>
                <a:cs typeface="ＭＳ Ｐゴシック" charset="-128"/>
              </a:rPr>
              <a:t>Christos Faloutsos</a:t>
            </a:r>
            <a:endParaRPr lang="en-US" sz="3600">
              <a:ea typeface="ＭＳ Ｐゴシック" charset="-128"/>
              <a:cs typeface="ＭＳ Ｐゴシック" charset="-128"/>
            </a:endParaRPr>
          </a:p>
          <a:p>
            <a:r>
              <a:rPr lang="en-US" sz="360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(big) graphs?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&amp; fraud detection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27013" y="27336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0" y="4790519"/>
            <a:ext cx="9144000" cy="2092881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Miguel </a:t>
            </a:r>
            <a:r>
              <a:rPr lang="en-US" b="1" dirty="0" err="1">
                <a:solidFill>
                  <a:schemeClr val="bg1"/>
                </a:solidFill>
              </a:rPr>
              <a:t>Araujo</a:t>
            </a:r>
            <a:r>
              <a:rPr lang="en-US" dirty="0">
                <a:solidFill>
                  <a:schemeClr val="bg1"/>
                </a:solidFill>
              </a:rPr>
              <a:t>, Spiros Papadimitriou,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</a:t>
            </a:r>
            <a:r>
              <a:rPr lang="en-US" dirty="0" err="1">
                <a:solidFill>
                  <a:schemeClr val="bg1"/>
                </a:solidFill>
              </a:rPr>
              <a:t>Prithwish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Basu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Ananthram</a:t>
            </a:r>
            <a:r>
              <a:rPr lang="en-US" dirty="0">
                <a:solidFill>
                  <a:schemeClr val="bg1"/>
                </a:solidFill>
              </a:rPr>
              <a:t> Swami,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Evangelos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Papalexakis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Danai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Koutra</a:t>
            </a:r>
            <a:r>
              <a:rPr lang="en-US" dirty="0">
                <a:solidFill>
                  <a:schemeClr val="bg1"/>
                </a:solidFill>
              </a:rPr>
              <a:t>.  </a:t>
            </a:r>
            <a:r>
              <a:rPr lang="en-US" i="1" dirty="0">
                <a:solidFill>
                  <a:schemeClr val="bg1"/>
                </a:solidFill>
              </a:rPr>
              <a:t>Com2: Fast Automatic Discovery of Temporal (Comet) Communities</a:t>
            </a:r>
            <a:r>
              <a:rPr lang="en-US" dirty="0">
                <a:solidFill>
                  <a:schemeClr val="bg1"/>
                </a:solidFill>
              </a:rPr>
              <a:t>. PAKDD 2014, Tainan, Taiwan.</a:t>
            </a:r>
          </a:p>
        </p:txBody>
      </p:sp>
      <p:pic>
        <p:nvPicPr>
          <p:cNvPr id="32" name="Picture 31" descr="migue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5217" y="3136033"/>
            <a:ext cx="1339850" cy="1532591"/>
          </a:xfrm>
          <a:prstGeom prst="rect">
            <a:avLst/>
          </a:prstGeom>
        </p:spPr>
      </p:pic>
      <p:pic>
        <p:nvPicPr>
          <p:cNvPr id="33" name="Picture 32" descr="guenneman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55" y="3100619"/>
            <a:ext cx="1247478" cy="1530648"/>
          </a:xfrm>
          <a:prstGeom prst="rect">
            <a:avLst/>
          </a:prstGeom>
        </p:spPr>
      </p:pic>
      <p:pic>
        <p:nvPicPr>
          <p:cNvPr id="34" name="Picture 33" descr="photo-spiros-papadimitrio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3120809"/>
            <a:ext cx="1132417" cy="15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918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P2.1: tools/tensors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P2.2: other patterns – inter-arrival time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3867943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44547"/>
            <a:ext cx="9144000" cy="2104028"/>
          </a:xfrm>
        </p:spPr>
        <p:txBody>
          <a:bodyPr>
            <a:noAutofit/>
          </a:bodyPr>
          <a:lstStyle/>
          <a:p>
            <a:r>
              <a:rPr lang="en-US" sz="4000" dirty="0"/>
              <a:t>RSC: Mining and Modeling Temporal Activity in Social Media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82553"/>
            <a:ext cx="7772400" cy="127362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</a:rPr>
              <a:t>Alceu F. Costa</a:t>
            </a:r>
            <a:r>
              <a:rPr lang="en-US" sz="2400" baseline="30000" dirty="0">
                <a:solidFill>
                  <a:schemeClr val="tx1"/>
                </a:solidFill>
              </a:rPr>
              <a:t>*</a:t>
            </a:r>
            <a:r>
              <a:rPr lang="en-US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Yuto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Yamaguchi   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Agma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J. M.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Traina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Caetano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Traina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Jr.    Christos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Faloutsos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logo_USP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830" y="355694"/>
            <a:ext cx="946946" cy="532658"/>
          </a:xfrm>
          <a:prstGeom prst="rect">
            <a:avLst/>
          </a:prstGeom>
        </p:spPr>
      </p:pic>
      <p:pic>
        <p:nvPicPr>
          <p:cNvPr id="6" name="Picture 5" descr="tskuba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996" y="498386"/>
            <a:ext cx="2013258" cy="559836"/>
          </a:xfrm>
          <a:prstGeom prst="rect">
            <a:avLst/>
          </a:prstGeom>
        </p:spPr>
      </p:pic>
      <p:pic>
        <p:nvPicPr>
          <p:cNvPr id="7" name="Picture 6" descr="CMU_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542" y="462218"/>
            <a:ext cx="975435" cy="6321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701" y="770061"/>
            <a:ext cx="202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Universidade</a:t>
            </a:r>
            <a:endParaRPr lang="en-US" sz="1400" dirty="0"/>
          </a:p>
          <a:p>
            <a:pPr algn="ctr"/>
            <a:r>
              <a:rPr lang="en-US" sz="1400" dirty="0"/>
              <a:t>de São Paulo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132" y="1477404"/>
            <a:ext cx="344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KDD 2015 – Sydney, Australia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70454" y="6255390"/>
            <a:ext cx="8416346" cy="390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2400" baseline="30000" dirty="0">
                <a:solidFill>
                  <a:schemeClr val="tx1"/>
                </a:solidFill>
              </a:rPr>
              <a:t>*</a:t>
            </a:r>
            <a:r>
              <a:rPr lang="en-US" sz="2400" dirty="0" err="1">
                <a:solidFill>
                  <a:schemeClr val="tx1"/>
                </a:solidFill>
              </a:rPr>
              <a:t>alceufc@icmc.usp.br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028" y="3494024"/>
            <a:ext cx="1225296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6829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4"/>
          <p:cNvSpPr/>
          <p:nvPr/>
        </p:nvSpPr>
        <p:spPr>
          <a:xfrm>
            <a:off x="457200" y="1511301"/>
            <a:ext cx="8229599" cy="1564370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64097"/>
              </p:ext>
            </p:extLst>
          </p:nvPr>
        </p:nvGraphicFramePr>
        <p:xfrm>
          <a:off x="457200" y="1511301"/>
          <a:ext cx="822960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66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Reddit</a:t>
                      </a:r>
                      <a:r>
                        <a:rPr lang="en-US" sz="2800" baseline="0" dirty="0"/>
                        <a:t> Dataset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Time-stamp from comments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21,198 users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20 Million time-stamps</a:t>
                      </a:r>
                      <a:endParaRPr lang="en-US" sz="20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Twitter Dataset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rgbClr val="7F7F7F"/>
                          </a:solidFill>
                        </a:rPr>
                        <a:t>Time-stamp from tweets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rgbClr val="7F7F7F"/>
                          </a:solidFill>
                        </a:rPr>
                        <a:t>6,790</a:t>
                      </a:r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 users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16 Million time-stamps</a:t>
                      </a:r>
                      <a:endParaRPr lang="en-US" sz="20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Mining: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86324"/>
            <a:ext cx="8229600" cy="1511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each user we have: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F7F7F"/>
                </a:solidFill>
              </a:rPr>
              <a:t>Sequence of postings time-stamps:</a:t>
            </a:r>
            <a:r>
              <a:rPr lang="en-US" dirty="0"/>
              <a:t> </a:t>
            </a:r>
            <a:r>
              <a:rPr lang="en-US" b="1" i="1" dirty="0"/>
              <a:t>T</a:t>
            </a:r>
            <a:r>
              <a:rPr lang="en-US" i="1" dirty="0"/>
              <a:t> = (t</a:t>
            </a:r>
            <a:r>
              <a:rPr lang="en-US" i="1" baseline="-25000" dirty="0"/>
              <a:t>1</a:t>
            </a:r>
            <a:r>
              <a:rPr lang="en-US" i="1" dirty="0"/>
              <a:t>, t</a:t>
            </a:r>
            <a:r>
              <a:rPr lang="en-US" i="1" baseline="-25000" dirty="0"/>
              <a:t>2</a:t>
            </a:r>
            <a:r>
              <a:rPr lang="en-US" i="1" dirty="0"/>
              <a:t>, t</a:t>
            </a:r>
            <a:r>
              <a:rPr lang="en-US" i="1" baseline="-25000" dirty="0"/>
              <a:t>3</a:t>
            </a:r>
            <a:r>
              <a:rPr lang="en-US" i="1" dirty="0"/>
              <a:t>, …)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F7F7F"/>
                </a:solidFill>
              </a:rPr>
              <a:t>Inter-arrival times (IAT) of postings:</a:t>
            </a:r>
            <a:r>
              <a:rPr lang="en-US" dirty="0"/>
              <a:t>  </a:t>
            </a:r>
            <a:r>
              <a:rPr lang="en-US" i="1" dirty="0"/>
              <a:t>(∆</a:t>
            </a:r>
            <a:r>
              <a:rPr lang="en-US" i="1" baseline="-25000" dirty="0"/>
              <a:t>1</a:t>
            </a:r>
            <a:r>
              <a:rPr lang="en-US" i="1" dirty="0"/>
              <a:t>, ∆</a:t>
            </a:r>
            <a:r>
              <a:rPr lang="en-US" i="1" baseline="-25000" dirty="0"/>
              <a:t>2</a:t>
            </a:r>
            <a:r>
              <a:rPr lang="en-US" i="1" dirty="0"/>
              <a:t>, ∆</a:t>
            </a:r>
            <a:r>
              <a:rPr lang="en-US" i="1" baseline="-25000" dirty="0"/>
              <a:t>3</a:t>
            </a:r>
            <a:r>
              <a:rPr lang="en-US" i="1" dirty="0"/>
              <a:t>, 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3B18-82B0-8148-9218-E79A8B066BAC}" type="slidenum">
              <a:rPr lang="en-US" smtClean="0"/>
              <a:pPr/>
              <a:t>103</a:t>
            </a:fld>
            <a:endParaRPr lang="en-US"/>
          </a:p>
        </p:txBody>
      </p:sp>
      <p:grpSp>
        <p:nvGrpSpPr>
          <p:cNvPr id="8" name="Group 37"/>
          <p:cNvGrpSpPr/>
          <p:nvPr/>
        </p:nvGrpSpPr>
        <p:grpSpPr>
          <a:xfrm>
            <a:off x="359610" y="4570701"/>
            <a:ext cx="8446081" cy="1733176"/>
            <a:chOff x="457200" y="3148947"/>
            <a:chExt cx="8446081" cy="1733176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9107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01618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76796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78974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4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2669738" y="3159667"/>
              <a:ext cx="431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∆</a:t>
              </a:r>
              <a:r>
                <a:rPr lang="en-US" i="1" baseline="-25000" dirty="0"/>
                <a:t>1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49804" y="3152990"/>
              <a:ext cx="435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∆</a:t>
              </a:r>
              <a:r>
                <a:rPr lang="en-US" i="1" baseline="-25000" dirty="0"/>
                <a:t>2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03370" y="3148947"/>
              <a:ext cx="435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∆</a:t>
              </a:r>
              <a:r>
                <a:rPr lang="en-US" i="1" baseline="-25000" dirty="0"/>
                <a:t>3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59056" y="4226795"/>
              <a:ext cx="104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7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4"/>
          <p:cNvSpPr/>
          <p:nvPr/>
        </p:nvSpPr>
        <p:spPr>
          <a:xfrm>
            <a:off x="457201" y="1414539"/>
            <a:ext cx="8229599" cy="1318985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014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b="1" dirty="0"/>
              <a:t>Pattern 1: </a:t>
            </a:r>
            <a:r>
              <a:rPr lang="en-US" sz="2800" dirty="0"/>
              <a:t>Distribution of IAT is heavy-tailed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rgbClr val="7F7F7F"/>
                </a:solidFill>
              </a:rPr>
              <a:t>Users can be inactive for long periods of time before making new postings</a:t>
            </a:r>
          </a:p>
          <a:p>
            <a:pPr marL="400050" lvl="1" indent="0">
              <a:buNone/>
            </a:pPr>
            <a:endParaRPr lang="en-US" sz="2600" dirty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en-US" sz="2600" dirty="0"/>
              <a:t>IAT Complementary Cumulative Distribution Function (CCDF)</a:t>
            </a:r>
          </a:p>
          <a:p>
            <a:pPr marL="0" indent="0" algn="ctr">
              <a:buNone/>
            </a:pPr>
            <a:r>
              <a:rPr lang="en-US" sz="2600" dirty="0"/>
              <a:t>(log-log axis)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3B18-82B0-8148-9218-E79A8B066BAC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 descr="reddit_iet_icd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22" y="3731076"/>
            <a:ext cx="3220715" cy="2700000"/>
          </a:xfrm>
          <a:prstGeom prst="rect">
            <a:avLst/>
          </a:prstGeom>
        </p:spPr>
      </p:pic>
      <p:pic>
        <p:nvPicPr>
          <p:cNvPr id="6" name="Picture 5" descr="twitter_iet_icdf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885" y="3714143"/>
            <a:ext cx="3195123" cy="267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9790" y="6387164"/>
            <a:ext cx="272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Reddit</a:t>
            </a:r>
            <a:r>
              <a:rPr lang="en-US" dirty="0"/>
              <a:t> Users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8281" y="6387164"/>
            <a:ext cx="272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 Users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8544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4"/>
          <p:cNvSpPr/>
          <p:nvPr/>
        </p:nvSpPr>
        <p:spPr>
          <a:xfrm>
            <a:off x="457201" y="1414539"/>
            <a:ext cx="8229599" cy="1318985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9014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b="1" dirty="0"/>
              <a:t>Pattern 1: </a:t>
            </a:r>
            <a:r>
              <a:rPr lang="en-US" sz="2800" dirty="0"/>
              <a:t>Distribution of IAT is heavy-tailed</a:t>
            </a:r>
          </a:p>
          <a:p>
            <a:pPr marL="400050" lvl="1" indent="0">
              <a:buNone/>
            </a:pPr>
            <a:r>
              <a:rPr lang="en-US" sz="2600" dirty="0">
                <a:solidFill>
                  <a:srgbClr val="7F7F7F"/>
                </a:solidFill>
              </a:rPr>
              <a:t>Users can be inactive for long periods of time before making new postings</a:t>
            </a:r>
          </a:p>
          <a:p>
            <a:pPr marL="400050" lvl="1" indent="0">
              <a:buNone/>
            </a:pPr>
            <a:endParaRPr lang="en-US" sz="2600" dirty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en-US" sz="2600" dirty="0"/>
              <a:t>IAT Complementary Cumulative Distribution Function (CCDF)</a:t>
            </a:r>
          </a:p>
          <a:p>
            <a:pPr marL="0" indent="0" algn="ctr">
              <a:buNone/>
            </a:pPr>
            <a:r>
              <a:rPr lang="en-US" sz="2600" dirty="0"/>
              <a:t>(log-log axis)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3B18-82B0-8148-9218-E79A8B066BAC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4" descr="reddit_iet_icd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22" y="3731076"/>
            <a:ext cx="3220715" cy="2700000"/>
          </a:xfrm>
          <a:prstGeom prst="rect">
            <a:avLst/>
          </a:prstGeom>
        </p:spPr>
      </p:pic>
      <p:pic>
        <p:nvPicPr>
          <p:cNvPr id="6" name="Picture 5" descr="twitter_iet_icdf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885" y="3714143"/>
            <a:ext cx="3195123" cy="267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9790" y="6387164"/>
            <a:ext cx="272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Reddit</a:t>
            </a:r>
            <a:r>
              <a:rPr lang="en-US" dirty="0"/>
              <a:t> Users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8281" y="6387164"/>
            <a:ext cx="272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 Users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62275" y="2209800"/>
            <a:ext cx="5000938" cy="1323439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No surprises –</a:t>
            </a:r>
          </a:p>
          <a:p>
            <a:r>
              <a:rPr lang="en-US" sz="4000" b="1" dirty="0">
                <a:solidFill>
                  <a:srgbClr val="FFFFFF"/>
                </a:solidFill>
              </a:rPr>
              <a:t>Should we give up?</a:t>
            </a:r>
          </a:p>
        </p:txBody>
      </p:sp>
    </p:spTree>
    <p:extLst>
      <p:ext uri="{BB962C8B-B14F-4D97-AF65-F5344CB8AC3E}">
        <p14:creationId xmlns:p14="http://schemas.microsoft.com/office/powerpoint/2010/main" val="90268544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Human? Robots?</a:t>
            </a:r>
          </a:p>
        </p:txBody>
      </p:sp>
      <p:pic>
        <p:nvPicPr>
          <p:cNvPr id="8704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00" y="1382713"/>
            <a:ext cx="81026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300" y="3990975"/>
            <a:ext cx="801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7"/>
          <p:cNvSpPr txBox="1">
            <a:spLocks noChangeArrowheads="1"/>
          </p:cNvSpPr>
          <p:nvPr/>
        </p:nvSpPr>
        <p:spPr bwMode="auto">
          <a:xfrm>
            <a:off x="8007350" y="3276600"/>
            <a:ext cx="6286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log</a:t>
            </a:r>
          </a:p>
        </p:txBody>
      </p:sp>
      <p:sp>
        <p:nvSpPr>
          <p:cNvPr id="87045" name="TextBox 8"/>
          <p:cNvSpPr txBox="1">
            <a:spLocks noChangeArrowheads="1"/>
          </p:cNvSpPr>
          <p:nvPr/>
        </p:nvSpPr>
        <p:spPr bwMode="auto">
          <a:xfrm>
            <a:off x="-3175" y="1663700"/>
            <a:ext cx="10048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linear</a:t>
            </a:r>
          </a:p>
        </p:txBody>
      </p:sp>
      <p:cxnSp>
        <p:nvCxnSpPr>
          <p:cNvPr id="87046" name="Straight Arrow Connector 10"/>
          <p:cNvCxnSpPr>
            <a:cxnSpLocks noChangeShapeType="1"/>
          </p:cNvCxnSpPr>
          <p:nvPr/>
        </p:nvCxnSpPr>
        <p:spPr bwMode="auto">
          <a:xfrm flipV="1">
            <a:off x="355600" y="2247900"/>
            <a:ext cx="0" cy="50800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cxnSp>
        <p:nvCxnSpPr>
          <p:cNvPr id="87047" name="Straight Arrow Connector 12"/>
          <p:cNvCxnSpPr>
            <a:cxnSpLocks noChangeShapeType="1"/>
          </p:cNvCxnSpPr>
          <p:nvPr/>
        </p:nvCxnSpPr>
        <p:spPr bwMode="auto">
          <a:xfrm>
            <a:off x="7099300" y="3759200"/>
            <a:ext cx="660400" cy="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FD3853-C8B2-344D-A7E7-276FEEECB84C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grpSp>
        <p:nvGrpSpPr>
          <p:cNvPr id="12" name="Group 37"/>
          <p:cNvGrpSpPr>
            <a:grpSpLocks noChangeAspect="1"/>
          </p:cNvGrpSpPr>
          <p:nvPr/>
        </p:nvGrpSpPr>
        <p:grpSpPr>
          <a:xfrm>
            <a:off x="5733764" y="174607"/>
            <a:ext cx="3026665" cy="484632"/>
            <a:chOff x="457200" y="3421944"/>
            <a:chExt cx="7473242" cy="1196622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61732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Human? Robots?</a:t>
            </a:r>
          </a:p>
        </p:txBody>
      </p:sp>
      <p:pic>
        <p:nvPicPr>
          <p:cNvPr id="880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00" y="1382713"/>
            <a:ext cx="81026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300" y="3990975"/>
            <a:ext cx="801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Box 7"/>
          <p:cNvSpPr txBox="1">
            <a:spLocks noChangeArrowheads="1"/>
          </p:cNvSpPr>
          <p:nvPr/>
        </p:nvSpPr>
        <p:spPr bwMode="auto">
          <a:xfrm>
            <a:off x="8007350" y="3276600"/>
            <a:ext cx="6286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log</a:t>
            </a:r>
          </a:p>
        </p:txBody>
      </p:sp>
      <p:sp>
        <p:nvSpPr>
          <p:cNvPr id="88069" name="TextBox 8"/>
          <p:cNvSpPr txBox="1">
            <a:spLocks noChangeArrowheads="1"/>
          </p:cNvSpPr>
          <p:nvPr/>
        </p:nvSpPr>
        <p:spPr bwMode="auto">
          <a:xfrm>
            <a:off x="-3175" y="1663700"/>
            <a:ext cx="10048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linear</a:t>
            </a:r>
          </a:p>
        </p:txBody>
      </p:sp>
      <p:cxnSp>
        <p:nvCxnSpPr>
          <p:cNvPr id="88070" name="Straight Arrow Connector 10"/>
          <p:cNvCxnSpPr>
            <a:cxnSpLocks noChangeShapeType="1"/>
          </p:cNvCxnSpPr>
          <p:nvPr/>
        </p:nvCxnSpPr>
        <p:spPr bwMode="auto">
          <a:xfrm flipV="1">
            <a:off x="355600" y="2247900"/>
            <a:ext cx="0" cy="50800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cxnSp>
        <p:nvCxnSpPr>
          <p:cNvPr id="88071" name="Straight Arrow Connector 12"/>
          <p:cNvCxnSpPr>
            <a:cxnSpLocks noChangeShapeType="1"/>
          </p:cNvCxnSpPr>
          <p:nvPr/>
        </p:nvCxnSpPr>
        <p:spPr bwMode="auto">
          <a:xfrm>
            <a:off x="7099300" y="3759200"/>
            <a:ext cx="660400" cy="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88072" name="TextBox 13"/>
          <p:cNvSpPr txBox="1">
            <a:spLocks noChangeArrowheads="1"/>
          </p:cNvSpPr>
          <p:nvPr/>
        </p:nvSpPr>
        <p:spPr bwMode="auto">
          <a:xfrm>
            <a:off x="2974975" y="1193800"/>
            <a:ext cx="433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2’</a:t>
            </a:r>
          </a:p>
        </p:txBody>
      </p:sp>
      <p:sp>
        <p:nvSpPr>
          <p:cNvPr id="88073" name="TextBox 14"/>
          <p:cNvSpPr txBox="1">
            <a:spLocks noChangeArrowheads="1"/>
          </p:cNvSpPr>
          <p:nvPr/>
        </p:nvSpPr>
        <p:spPr bwMode="auto">
          <a:xfrm>
            <a:off x="4183063" y="1181100"/>
            <a:ext cx="555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3h</a:t>
            </a:r>
          </a:p>
        </p:txBody>
      </p:sp>
      <p:sp>
        <p:nvSpPr>
          <p:cNvPr id="88074" name="TextBox 15"/>
          <p:cNvSpPr txBox="1">
            <a:spLocks noChangeArrowheads="1"/>
          </p:cNvSpPr>
          <p:nvPr/>
        </p:nvSpPr>
        <p:spPr bwMode="auto">
          <a:xfrm>
            <a:off x="5035550" y="1130300"/>
            <a:ext cx="908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1day</a:t>
            </a:r>
          </a:p>
        </p:txBody>
      </p:sp>
      <p:cxnSp>
        <p:nvCxnSpPr>
          <p:cNvPr id="88075" name="Straight Connector 17"/>
          <p:cNvCxnSpPr>
            <a:cxnSpLocks noChangeShapeType="1"/>
          </p:cNvCxnSpPr>
          <p:nvPr/>
        </p:nvCxnSpPr>
        <p:spPr bwMode="auto">
          <a:xfrm>
            <a:off x="3136900" y="1739900"/>
            <a:ext cx="12700" cy="3771900"/>
          </a:xfrm>
          <a:prstGeom prst="line">
            <a:avLst/>
          </a:prstGeom>
          <a:noFill/>
          <a:ln w="3175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cxnSp>
        <p:nvCxnSpPr>
          <p:cNvPr id="88076" name="Straight Connector 18"/>
          <p:cNvCxnSpPr>
            <a:cxnSpLocks noChangeShapeType="1"/>
          </p:cNvCxnSpPr>
          <p:nvPr/>
        </p:nvCxnSpPr>
        <p:spPr bwMode="auto">
          <a:xfrm>
            <a:off x="4508500" y="1765300"/>
            <a:ext cx="12700" cy="3771900"/>
          </a:xfrm>
          <a:prstGeom prst="line">
            <a:avLst/>
          </a:prstGeom>
          <a:noFill/>
          <a:ln w="3175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cxnSp>
        <p:nvCxnSpPr>
          <p:cNvPr id="88077" name="Straight Connector 19"/>
          <p:cNvCxnSpPr>
            <a:cxnSpLocks noChangeShapeType="1"/>
          </p:cNvCxnSpPr>
          <p:nvPr/>
        </p:nvCxnSpPr>
        <p:spPr bwMode="auto">
          <a:xfrm>
            <a:off x="5537200" y="1701800"/>
            <a:ext cx="12700" cy="3771900"/>
          </a:xfrm>
          <a:prstGeom prst="line">
            <a:avLst/>
          </a:prstGeom>
          <a:noFill/>
          <a:ln w="3175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1AEB4B-4448-BF4F-99A8-913530E6EFB4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grpSp>
        <p:nvGrpSpPr>
          <p:cNvPr id="18" name="Group 37"/>
          <p:cNvGrpSpPr>
            <a:grpSpLocks noChangeAspect="1"/>
          </p:cNvGrpSpPr>
          <p:nvPr/>
        </p:nvGrpSpPr>
        <p:grpSpPr>
          <a:xfrm>
            <a:off x="5733764" y="174607"/>
            <a:ext cx="3026665" cy="484632"/>
            <a:chOff x="457200" y="3421944"/>
            <a:chExt cx="7473242" cy="1196622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396878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Experiments: Can RSC-Spotter Detect Bots?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43640"/>
            <a:ext cx="8229600" cy="8755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Precision vs. Sensitivity Curves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7F7F7F"/>
                </a:solidFill>
              </a:rPr>
              <a:t>Good performance: curve close to the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3B18-82B0-8148-9218-E79A8B066BAC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8905"/>
            <a:ext cx="5918904" cy="2496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08905"/>
            <a:ext cx="5918904" cy="2496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51" y="5703872"/>
            <a:ext cx="6504391" cy="6524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39332" y="2332775"/>
            <a:ext cx="2451292" cy="369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Precision &gt; 94%</a:t>
            </a:r>
          </a:p>
          <a:p>
            <a:pPr algn="l"/>
            <a:r>
              <a:rPr lang="en-US" dirty="0"/>
              <a:t>Sensitivity &gt; 70%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With strongly imbalanced datasets</a:t>
            </a:r>
          </a:p>
          <a:p>
            <a:pPr algn="l"/>
            <a:r>
              <a:rPr lang="en-US" dirty="0"/>
              <a:t># humans &gt;&gt; # bots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94387" y="2248547"/>
            <a:ext cx="1847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381921" y="2768938"/>
            <a:ext cx="865891" cy="769982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4705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Experiments: Can RSC-Spotter Detect Bots?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43640"/>
            <a:ext cx="8229600" cy="8755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Precision vs. Sensitivity Curves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7F7F7F"/>
                </a:solidFill>
              </a:rPr>
              <a:t>Good performance: curve close to the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83B18-82B0-8148-9218-E79A8B066BAC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8905"/>
            <a:ext cx="5918904" cy="2496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1" y="5703872"/>
            <a:ext cx="6504391" cy="6524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39332" y="2332775"/>
            <a:ext cx="2451292" cy="32932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Precision &gt; 96%</a:t>
            </a:r>
          </a:p>
          <a:p>
            <a:pPr algn="l"/>
            <a:r>
              <a:rPr lang="en-US" dirty="0"/>
              <a:t>Sensitivity &gt; 47%</a:t>
            </a:r>
          </a:p>
          <a:p>
            <a:pPr algn="l"/>
            <a:r>
              <a:rPr lang="en-US" dirty="0"/>
              <a:t>With strongly </a:t>
            </a:r>
            <a:r>
              <a:rPr lang="en-US"/>
              <a:t>imbalanced datasets</a:t>
            </a:r>
          </a:p>
          <a:p>
            <a:pPr algn="l"/>
            <a:r>
              <a:rPr lang="en-US" dirty="0"/>
              <a:t># humans &gt;&gt; # bots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029040" y="2768939"/>
            <a:ext cx="1218772" cy="668880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81687" y="2362847"/>
            <a:ext cx="1847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Reddit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74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86065" y="2151727"/>
            <a:ext cx="6971880" cy="378565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Part 1:</a:t>
            </a:r>
          </a:p>
          <a:p>
            <a:r>
              <a:rPr lang="en-US" sz="8000" dirty="0">
                <a:solidFill>
                  <a:schemeClr val="bg1"/>
                </a:solidFill>
              </a:rPr>
              <a:t>Patterns, &amp; </a:t>
            </a:r>
          </a:p>
          <a:p>
            <a:r>
              <a:rPr lang="en-US" sz="8000" dirty="0">
                <a:solidFill>
                  <a:schemeClr val="bg1"/>
                </a:solidFill>
              </a:rPr>
              <a:t>fraud detection</a:t>
            </a:r>
          </a:p>
        </p:txBody>
      </p:sp>
      <p:pic>
        <p:nvPicPr>
          <p:cNvPr id="8" name="Picture 4" descr="0iteration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6800" y="498456"/>
            <a:ext cx="1104900" cy="12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P2.1: tools/tensors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P2.2: other patterns 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 inter-arrival time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Network growth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4820443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1266778" y="359314"/>
            <a:ext cx="7181303" cy="1915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r" defTabSz="685800">
              <a:defRPr sz="25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DaHei-B02"/>
                <a:ea typeface="FZDaHei-B02"/>
                <a:cs typeface="FZDaHei-B02"/>
                <a:sym typeface="FZDaHei-B02"/>
              </a:defRPr>
            </a:lvl1pPr>
          </a:lstStyle>
          <a:p>
            <a:pPr algn="ctr"/>
            <a:r>
              <a:rPr sz="4000" dirty="0">
                <a:solidFill>
                  <a:schemeClr val="tx2"/>
                </a:solidFill>
                <a:effectLst/>
                <a:latin typeface="Arial"/>
                <a:cs typeface="Arial"/>
              </a:rPr>
              <a:t>Beyond Sigmoids: the NetTide Model for Social Network Growth and its Applications</a:t>
            </a:r>
          </a:p>
        </p:txBody>
      </p:sp>
      <p:sp>
        <p:nvSpPr>
          <p:cNvPr id="38" name="Shape 38"/>
          <p:cNvSpPr/>
          <p:nvPr/>
        </p:nvSpPr>
        <p:spPr>
          <a:xfrm>
            <a:off x="3996189" y="2383461"/>
            <a:ext cx="1896640" cy="6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algn="ctr" defTabSz="685800">
              <a:defRPr sz="21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000" dirty="0">
                <a:solidFill>
                  <a:schemeClr val="tx2"/>
                </a:solidFill>
                <a:effectLst/>
                <a:latin typeface="Arial"/>
                <a:ea typeface="FZDaHei-B02"/>
                <a:cs typeface="Arial"/>
                <a:sym typeface="FZDaHei-B02"/>
              </a:rPr>
              <a:t>KDD</a:t>
            </a:r>
            <a:r>
              <a:rPr lang="en-US" dirty="0"/>
              <a:t>’</a:t>
            </a:r>
            <a:r>
              <a:rPr lang="en-US" sz="4000" dirty="0">
                <a:solidFill>
                  <a:schemeClr val="tx2"/>
                </a:solidFill>
                <a:effectLst/>
                <a:latin typeface="Arial"/>
                <a:ea typeface="FZDaHei-B02"/>
                <a:cs typeface="Arial"/>
                <a:sym typeface="FZDaHei-B02"/>
              </a:rPr>
              <a:t>’1</a:t>
            </a:r>
            <a:r>
              <a:rPr sz="4000" dirty="0">
                <a:solidFill>
                  <a:schemeClr val="tx2"/>
                </a:solidFill>
                <a:effectLst/>
                <a:latin typeface="Arial"/>
                <a:ea typeface="FZDaHei-B02"/>
                <a:cs typeface="Arial"/>
                <a:sym typeface="FZDaHei-B02"/>
              </a:rPr>
              <a:t>6</a:t>
            </a:r>
            <a:endParaRPr dirty="0"/>
          </a:p>
        </p:txBody>
      </p:sp>
      <p:sp>
        <p:nvSpPr>
          <p:cNvPr id="39" name="Shape 39"/>
          <p:cNvSpPr/>
          <p:nvPr/>
        </p:nvSpPr>
        <p:spPr>
          <a:xfrm>
            <a:off x="2507547" y="2217209"/>
            <a:ext cx="6283376" cy="1"/>
          </a:xfrm>
          <a:prstGeom prst="line">
            <a:avLst/>
          </a:prstGeom>
          <a:ln w="3175">
            <a:solidFill>
              <a:srgbClr val="FFFFFF"/>
            </a:solidFill>
          </a:ln>
        </p:spPr>
        <p:txBody>
          <a:bodyPr lIns="34289" tIns="34289" rIns="34289" bIns="34289"/>
          <a:lstStyle/>
          <a:p>
            <a:pPr defTabSz="685800">
              <a:defRPr sz="1200"/>
            </a:pPr>
            <a:endParaRPr/>
          </a:p>
        </p:txBody>
      </p:sp>
      <p:pic>
        <p:nvPicPr>
          <p:cNvPr id="41" name="清华大学logo副本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813299"/>
            <a:ext cx="1016000" cy="95013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3" name="Shape 43"/>
          <p:cNvSpPr/>
          <p:nvPr/>
        </p:nvSpPr>
        <p:spPr>
          <a:xfrm>
            <a:off x="1536700" y="3958241"/>
            <a:ext cx="73025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spcBef>
                <a:spcPts val="400"/>
              </a:spcBef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800" dirty="0"/>
              <a:t>Chengxi Zang 臧承熙</a:t>
            </a:r>
            <a:r>
              <a:rPr lang="en-US" sz="2800" dirty="0"/>
              <a:t>,   </a:t>
            </a:r>
            <a:r>
              <a:rPr lang="en-US" sz="2800" dirty="0">
                <a:sym typeface="Microsoft YaHei"/>
              </a:rPr>
              <a:t>Peng Cui,     CF</a:t>
            </a:r>
            <a:endParaRPr sz="2800" dirty="0"/>
          </a:p>
        </p:txBody>
      </p:sp>
      <p:sp>
        <p:nvSpPr>
          <p:cNvPr id="44" name="Shape 44"/>
          <p:cNvSpPr/>
          <p:nvPr/>
        </p:nvSpPr>
        <p:spPr>
          <a:xfrm>
            <a:off x="2507547" y="726461"/>
            <a:ext cx="6283376" cy="1"/>
          </a:xfrm>
          <a:prstGeom prst="line">
            <a:avLst/>
          </a:prstGeom>
          <a:ln w="3175">
            <a:solidFill>
              <a:srgbClr val="FFFFFF"/>
            </a:solidFill>
          </a:ln>
        </p:spPr>
        <p:txBody>
          <a:bodyPr lIns="34289" tIns="34289" rIns="34289" bIns="34289"/>
          <a:lstStyle/>
          <a:p>
            <a:pPr defTabSz="685800">
              <a:defRPr sz="1200"/>
            </a:pPr>
            <a:endParaRPr/>
          </a:p>
        </p:txBody>
      </p:sp>
      <p:pic>
        <p:nvPicPr>
          <p:cNvPr id="14" name="Picture 13" descr="profil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482" y="4749800"/>
            <a:ext cx="930905" cy="1284288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4749800"/>
            <a:ext cx="1206500" cy="1206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11" descr="cf2014-tn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145" y="4710817"/>
            <a:ext cx="1062655" cy="12858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rot="17725">
            <a:off x="187555" y="444488"/>
            <a:ext cx="743005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3600" dirty="0">
                <a:solidFill>
                  <a:srgbClr val="A50021"/>
                </a:solidFill>
              </a:rPr>
              <a:t>PROBLEM: n(t) and e(t)</a:t>
            </a:r>
            <a:r>
              <a:rPr lang="en-US" sz="3600" dirty="0">
                <a:solidFill>
                  <a:srgbClr val="A50021"/>
                </a:solidFill>
              </a:rPr>
              <a:t>, </a:t>
            </a:r>
            <a:r>
              <a:rPr sz="3600" dirty="0">
                <a:solidFill>
                  <a:srgbClr val="A50021"/>
                </a:solidFill>
              </a:rPr>
              <a:t>over time?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4294967295"/>
          </p:nvPr>
        </p:nvSpPr>
        <p:spPr>
          <a:xfrm>
            <a:off x="9580558" y="2973128"/>
            <a:ext cx="162071" cy="3081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rPr/>
              <a:pPr/>
              <a:t>112</a:t>
            </a:fld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idx="4294967295"/>
          </p:nvPr>
        </p:nvSpPr>
        <p:spPr>
          <a:xfrm>
            <a:off x="318831" y="1509968"/>
            <a:ext cx="8825169" cy="42431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Clr>
                <a:srgbClr val="800080"/>
              </a:buCl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n(t): the number of nodes.</a:t>
            </a:r>
          </a:p>
          <a:p>
            <a:pPr marL="514350" indent="-514350">
              <a:buClr>
                <a:srgbClr val="800080"/>
              </a:buCl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e(t): the number of edges.</a:t>
            </a:r>
          </a:p>
          <a:p>
            <a:pPr marL="514350" indent="-514350">
              <a:buClr>
                <a:srgbClr val="800080"/>
              </a:buClr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E.g.:</a:t>
            </a:r>
          </a:p>
          <a:p>
            <a:pPr marL="971550" lvl="1" indent="-514350">
              <a:spcBef>
                <a:spcPts val="600"/>
              </a:spcBef>
              <a:buClr>
                <a:srgbClr val="800080"/>
              </a:buClr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How many members will </a:t>
            </a:r>
            <a:r>
              <a:rPr lang="en-US" dirty="0"/>
              <a:t>         </a:t>
            </a:r>
            <a:r>
              <a:rPr dirty="0"/>
              <a:t> have next month?</a:t>
            </a:r>
          </a:p>
          <a:p>
            <a:pPr marL="971550" lvl="1" indent="-514350">
              <a:spcBef>
                <a:spcPts val="600"/>
              </a:spcBef>
              <a:buClr>
                <a:srgbClr val="800080"/>
              </a:buClr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How many friendship links will</a:t>
            </a:r>
            <a:r>
              <a:rPr lang="en-US" dirty="0"/>
              <a:t>     </a:t>
            </a:r>
            <a:r>
              <a:rPr dirty="0"/>
              <a:t> </a:t>
            </a:r>
            <a:r>
              <a:rPr lang="en-US" dirty="0"/>
              <a:t>  </a:t>
            </a: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have next year?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113" y="3562875"/>
            <a:ext cx="846193" cy="7904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7951" y="2938789"/>
            <a:ext cx="720000" cy="540000"/>
          </a:xfrm>
          <a:prstGeom prst="rect">
            <a:avLst/>
          </a:prstGeom>
        </p:spPr>
      </p:pic>
      <p:grpSp>
        <p:nvGrpSpPr>
          <p:cNvPr id="9" name="Group 86"/>
          <p:cNvGrpSpPr/>
          <p:nvPr/>
        </p:nvGrpSpPr>
        <p:grpSpPr>
          <a:xfrm>
            <a:off x="5405117" y="4508499"/>
            <a:ext cx="3332483" cy="2038309"/>
            <a:chOff x="0" y="0"/>
            <a:chExt cx="3056408" cy="2212489"/>
          </a:xfrm>
        </p:grpSpPr>
        <p:pic>
          <p:nvPicPr>
            <p:cNvPr id="10" name="image18.png" descr="1000px-Diffusion_of_ideas.svg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55424" cy="2212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" name="Shape 80"/>
            <p:cNvSpPr/>
            <p:nvPr/>
          </p:nvSpPr>
          <p:spPr>
            <a:xfrm>
              <a:off x="2768157" y="753016"/>
              <a:ext cx="185900" cy="694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Shape 81"/>
            <p:cNvSpPr/>
            <p:nvPr/>
          </p:nvSpPr>
          <p:spPr>
            <a:xfrm>
              <a:off x="2620617" y="175473"/>
              <a:ext cx="259031" cy="4008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3" name="Shape 82"/>
            <p:cNvSpPr/>
            <p:nvPr/>
          </p:nvSpPr>
          <p:spPr>
            <a:xfrm>
              <a:off x="2604867" y="934041"/>
              <a:ext cx="451541" cy="4008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C/2</a:t>
              </a:r>
            </a:p>
          </p:txBody>
        </p:sp>
        <p:sp>
          <p:nvSpPr>
            <p:cNvPr id="14" name="Shape 83"/>
            <p:cNvSpPr/>
            <p:nvPr/>
          </p:nvSpPr>
          <p:spPr>
            <a:xfrm>
              <a:off x="2615518" y="528502"/>
              <a:ext cx="152640" cy="28392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" name="Shape 84"/>
            <p:cNvSpPr/>
            <p:nvPr/>
          </p:nvSpPr>
          <p:spPr>
            <a:xfrm>
              <a:off x="2615518" y="1380272"/>
              <a:ext cx="237191" cy="28392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" name="Shape 85"/>
            <p:cNvSpPr/>
            <p:nvPr/>
          </p:nvSpPr>
          <p:spPr>
            <a:xfrm>
              <a:off x="2622149" y="1737072"/>
              <a:ext cx="220709" cy="4008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66777" y="4660900"/>
            <a:ext cx="230063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/>
              <a:buChar char="•"/>
            </a:pPr>
            <a:r>
              <a:rPr lang="en-US" dirty="0"/>
              <a:t> Linear?</a:t>
            </a:r>
          </a:p>
          <a:p>
            <a:pPr algn="l">
              <a:buFont typeface="Arial"/>
              <a:buChar char="•"/>
            </a:pPr>
            <a:r>
              <a:rPr lang="en-US" dirty="0"/>
              <a:t> Exponential?</a:t>
            </a:r>
          </a:p>
          <a:p>
            <a:pPr algn="l">
              <a:buFont typeface="Arial"/>
              <a:buChar char="•"/>
            </a:pPr>
            <a:r>
              <a:rPr lang="en-US" dirty="0"/>
              <a:t> Sigmoid?</a:t>
            </a:r>
          </a:p>
          <a:p>
            <a:pPr algn="l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7725">
            <a:off x="3217502" y="468501"/>
            <a:ext cx="231905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4400" dirty="0">
                <a:solidFill>
                  <a:schemeClr val="tx2"/>
                </a:solidFill>
              </a:rPr>
              <a:t>Datasets</a:t>
            </a:r>
            <a:endParaRPr sz="4400" dirty="0">
              <a:solidFill>
                <a:schemeClr val="tx2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4294967295"/>
          </p:nvPr>
        </p:nvSpPr>
        <p:spPr>
          <a:xfrm>
            <a:off x="9580558" y="2973128"/>
            <a:ext cx="162071" cy="3081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rPr/>
              <a:pPr/>
              <a:t>113</a:t>
            </a:fld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idx="4294967295"/>
          </p:nvPr>
        </p:nvSpPr>
        <p:spPr>
          <a:xfrm>
            <a:off x="174339" y="1342766"/>
            <a:ext cx="8795322" cy="41724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rgbClr val="800080"/>
              </a:buClr>
              <a:defRPr sz="2500">
                <a:solidFill>
                  <a:srgbClr val="C01C23"/>
                </a:solidFill>
                <a:latin typeface="FZDaHei-B02"/>
                <a:ea typeface="FZDaHei-B02"/>
                <a:cs typeface="FZDaHei-B02"/>
                <a:sym typeface="FZDaHei-B02"/>
              </a:defRPr>
            </a:pPr>
            <a:r>
              <a:rPr sz="2400" b="1" dirty="0" err="1"/>
              <a:t>We</a:t>
            </a:r>
            <a:r>
              <a:rPr lang="en-US" sz="2400" b="1" dirty="0" err="1"/>
              <a:t>C</a:t>
            </a:r>
            <a:r>
              <a:rPr sz="2400" b="1" dirty="0" err="1"/>
              <a:t>hat</a:t>
            </a:r>
            <a:r>
              <a:rPr sz="2400" b="1" dirty="0"/>
              <a:t>  2011/1-2013/1   300M nodes, 4.75B links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800080"/>
              </a:buClr>
              <a:defRPr sz="23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400" dirty="0" err="1"/>
              <a:t>ArXiv</a:t>
            </a:r>
            <a:r>
              <a:rPr sz="2400" dirty="0"/>
              <a:t>      1992/3-2002/3      17k nodes,      2.4M links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800080"/>
              </a:buClr>
              <a:defRPr sz="23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400" dirty="0"/>
              <a:t>Enron     1998/1-2002/7      86K nodes,     </a:t>
            </a:r>
            <a:r>
              <a:rPr lang="en-US" sz="2400" dirty="0"/>
              <a:t> </a:t>
            </a:r>
            <a:r>
              <a:rPr sz="2400" dirty="0"/>
              <a:t>600K links  </a:t>
            </a:r>
          </a:p>
          <a:p>
            <a:pPr>
              <a:lnSpc>
                <a:spcPct val="120000"/>
              </a:lnSpc>
              <a:spcBef>
                <a:spcPts val="600"/>
              </a:spcBef>
              <a:buClr>
                <a:srgbClr val="800080"/>
              </a:buClr>
              <a:defRPr sz="23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400" dirty="0" err="1"/>
              <a:t>Weibo</a:t>
            </a:r>
            <a:r>
              <a:rPr sz="2400" dirty="0"/>
              <a:t>    2006                </a:t>
            </a:r>
            <a:r>
              <a:rPr lang="en-US" sz="2400" dirty="0"/>
              <a:t>	      </a:t>
            </a:r>
            <a:r>
              <a:rPr sz="2400" dirty="0"/>
              <a:t>165K nodes， 331K links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 rot="17725">
            <a:off x="2041063" y="526432"/>
            <a:ext cx="46979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3600" dirty="0">
                <a:solidFill>
                  <a:srgbClr val="A50021"/>
                </a:solidFill>
              </a:rPr>
              <a:t>A</a:t>
            </a:r>
            <a:r>
              <a:rPr sz="3600" dirty="0">
                <a:solidFill>
                  <a:srgbClr val="A50021"/>
                </a:solidFill>
              </a:rPr>
              <a:t>: P</a:t>
            </a:r>
            <a:r>
              <a:rPr lang="en-US" sz="3600" dirty="0">
                <a:solidFill>
                  <a:srgbClr val="A50021"/>
                </a:solidFill>
              </a:rPr>
              <a:t>ower</a:t>
            </a:r>
            <a:r>
              <a:rPr sz="3600" dirty="0">
                <a:solidFill>
                  <a:srgbClr val="A50021"/>
                </a:solidFill>
              </a:rPr>
              <a:t> L</a:t>
            </a:r>
            <a:r>
              <a:rPr lang="en-US" sz="3600" dirty="0">
                <a:solidFill>
                  <a:srgbClr val="A50021"/>
                </a:solidFill>
              </a:rPr>
              <a:t>aw</a:t>
            </a:r>
            <a:r>
              <a:rPr sz="3600" dirty="0">
                <a:solidFill>
                  <a:srgbClr val="A50021"/>
                </a:solidFill>
              </a:rPr>
              <a:t> G</a:t>
            </a:r>
            <a:r>
              <a:rPr lang="en-US" sz="3600" dirty="0">
                <a:solidFill>
                  <a:srgbClr val="A50021"/>
                </a:solidFill>
              </a:rPr>
              <a:t>rowth</a:t>
            </a:r>
            <a:endParaRPr sz="3600" dirty="0">
              <a:solidFill>
                <a:srgbClr val="A50021"/>
              </a:solidFill>
            </a:endParaRP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4294967295"/>
          </p:nvPr>
        </p:nvSpPr>
        <p:spPr>
          <a:xfrm>
            <a:off x="9580558" y="2973128"/>
            <a:ext cx="162071" cy="3081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rPr/>
              <a:pPr/>
              <a:t>114</a:t>
            </a:fld>
            <a:endParaRPr/>
          </a:p>
        </p:txBody>
      </p:sp>
      <p:pic>
        <p:nvPicPr>
          <p:cNvPr id="115" name="image19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35" y="1327610"/>
            <a:ext cx="4085040" cy="3876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70" y="1326398"/>
            <a:ext cx="4085094" cy="387705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1327545" y="5989906"/>
            <a:ext cx="6479095" cy="58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defRPr sz="18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Cumulative growth</a:t>
            </a:r>
            <a:r>
              <a:rPr sz="3200" dirty="0">
                <a:latin typeface="+mj-lt"/>
                <a:ea typeface="+mj-ea"/>
                <a:cs typeface="+mj-cs"/>
                <a:sym typeface="Helvetica"/>
              </a:rPr>
              <a:t>（</a:t>
            </a:r>
            <a:r>
              <a:rPr sz="3200" dirty="0"/>
              <a:t>Log-Log scale</a:t>
            </a:r>
            <a:r>
              <a:rPr sz="3200" dirty="0">
                <a:latin typeface="+mj-lt"/>
                <a:ea typeface="+mj-ea"/>
                <a:cs typeface="+mj-cs"/>
                <a:sym typeface="Helvetica"/>
              </a:rPr>
              <a:t>）</a:t>
            </a:r>
          </a:p>
        </p:txBody>
      </p:sp>
      <p:grpSp>
        <p:nvGrpSpPr>
          <p:cNvPr id="15" name="Group 86"/>
          <p:cNvGrpSpPr>
            <a:grpSpLocks noChangeAspect="1"/>
          </p:cNvGrpSpPr>
          <p:nvPr/>
        </p:nvGrpSpPr>
        <p:grpSpPr>
          <a:xfrm>
            <a:off x="7246617" y="177800"/>
            <a:ext cx="1666239" cy="1019154"/>
            <a:chOff x="0" y="0"/>
            <a:chExt cx="3056408" cy="2212489"/>
          </a:xfrm>
        </p:grpSpPr>
        <p:pic>
          <p:nvPicPr>
            <p:cNvPr id="16" name="image18.png" descr="1000px-Diffusion_of_ideas.svg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55424" cy="2212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80"/>
            <p:cNvSpPr/>
            <p:nvPr/>
          </p:nvSpPr>
          <p:spPr>
            <a:xfrm>
              <a:off x="2768157" y="753016"/>
              <a:ext cx="185900" cy="694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Shape 81"/>
            <p:cNvSpPr/>
            <p:nvPr/>
          </p:nvSpPr>
          <p:spPr>
            <a:xfrm>
              <a:off x="2620617" y="175473"/>
              <a:ext cx="259031" cy="4008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endParaRPr dirty="0"/>
            </a:p>
          </p:txBody>
        </p:sp>
        <p:sp>
          <p:nvSpPr>
            <p:cNvPr id="19" name="Shape 82"/>
            <p:cNvSpPr/>
            <p:nvPr/>
          </p:nvSpPr>
          <p:spPr>
            <a:xfrm>
              <a:off x="2604867" y="934041"/>
              <a:ext cx="451541" cy="4008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endParaRPr dirty="0"/>
            </a:p>
          </p:txBody>
        </p:sp>
        <p:sp>
          <p:nvSpPr>
            <p:cNvPr id="20" name="Shape 83"/>
            <p:cNvSpPr/>
            <p:nvPr/>
          </p:nvSpPr>
          <p:spPr>
            <a:xfrm>
              <a:off x="2615518" y="528502"/>
              <a:ext cx="152640" cy="28392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" name="Shape 84"/>
            <p:cNvSpPr/>
            <p:nvPr/>
          </p:nvSpPr>
          <p:spPr>
            <a:xfrm>
              <a:off x="2615518" y="1380272"/>
              <a:ext cx="237191" cy="28392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Shape 85"/>
            <p:cNvSpPr/>
            <p:nvPr/>
          </p:nvSpPr>
          <p:spPr>
            <a:xfrm>
              <a:off x="2622149" y="1737072"/>
              <a:ext cx="220709" cy="4008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endParaRPr dirty="0"/>
            </a:p>
          </p:txBody>
        </p:sp>
      </p:grpSp>
      <p:sp>
        <p:nvSpPr>
          <p:cNvPr id="23" name="&quot;No&quot; Symbol 22"/>
          <p:cNvSpPr/>
          <p:nvPr/>
        </p:nvSpPr>
        <p:spPr bwMode="auto">
          <a:xfrm>
            <a:off x="8458200" y="406400"/>
            <a:ext cx="546100" cy="495300"/>
          </a:xfrm>
          <a:prstGeom prst="noSmoking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 rot="17725">
            <a:off x="610986" y="757074"/>
            <a:ext cx="6469703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sz="4400" dirty="0">
                <a:solidFill>
                  <a:srgbClr val="A50021"/>
                </a:solidFill>
              </a:rPr>
              <a:t>Proposed: </a:t>
            </a:r>
            <a:r>
              <a:rPr sz="4400" dirty="0" err="1">
                <a:solidFill>
                  <a:srgbClr val="A50021"/>
                </a:solidFill>
              </a:rPr>
              <a:t>NetTide</a:t>
            </a:r>
            <a:r>
              <a:rPr sz="4400" dirty="0">
                <a:solidFill>
                  <a:srgbClr val="A50021"/>
                </a:solidFill>
              </a:rPr>
              <a:t> Model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4294967295"/>
          </p:nvPr>
        </p:nvSpPr>
        <p:spPr>
          <a:xfrm>
            <a:off x="9580558" y="2973128"/>
            <a:ext cx="162071" cy="3081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rPr/>
              <a:pPr/>
              <a:t>115</a:t>
            </a:fld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idx="4294967295"/>
          </p:nvPr>
        </p:nvSpPr>
        <p:spPr>
          <a:xfrm>
            <a:off x="330200" y="1739900"/>
            <a:ext cx="8293100" cy="3251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rgbClr val="800080"/>
              </a:buClr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3600" dirty="0"/>
              <a:t>Node</a:t>
            </a:r>
            <a:r>
              <a:rPr lang="en-US" sz="3600" dirty="0"/>
              <a:t>s n(t)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800080"/>
              </a:buClr>
              <a:buNone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3600" dirty="0"/>
              <a:t> </a:t>
            </a:r>
            <a:endParaRPr sz="3600" dirty="0"/>
          </a:p>
          <a:p>
            <a:pPr>
              <a:lnSpc>
                <a:spcPct val="150000"/>
              </a:lnSpc>
              <a:spcBef>
                <a:spcPts val="600"/>
              </a:spcBef>
              <a:buClr>
                <a:srgbClr val="800080"/>
              </a:buClr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3600" dirty="0"/>
              <a:t>Link</a:t>
            </a:r>
            <a:r>
              <a:rPr lang="en-US" sz="3600" dirty="0"/>
              <a:t>s e(t)</a:t>
            </a:r>
            <a:endParaRPr sz="3600" dirty="0"/>
          </a:p>
        </p:txBody>
      </p:sp>
      <p:grpSp>
        <p:nvGrpSpPr>
          <p:cNvPr id="2" name="Group 130"/>
          <p:cNvGrpSpPr/>
          <p:nvPr/>
        </p:nvGrpSpPr>
        <p:grpSpPr>
          <a:xfrm>
            <a:off x="1748614" y="2755900"/>
            <a:ext cx="3940986" cy="908325"/>
            <a:chOff x="0" y="0"/>
            <a:chExt cx="2482870" cy="431800"/>
          </a:xfrm>
        </p:grpSpPr>
        <p:sp>
          <p:nvSpPr>
            <p:cNvPr id="128" name="Shape 128"/>
            <p:cNvSpPr/>
            <p:nvPr/>
          </p:nvSpPr>
          <p:spPr>
            <a:xfrm>
              <a:off x="0" y="0"/>
              <a:ext cx="2482871" cy="41760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0" y="0"/>
              <a:ext cx="2482871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  <p:grpSp>
        <p:nvGrpSpPr>
          <p:cNvPr id="3" name="Group 133"/>
          <p:cNvGrpSpPr/>
          <p:nvPr/>
        </p:nvGrpSpPr>
        <p:grpSpPr>
          <a:xfrm>
            <a:off x="1678474" y="4957508"/>
            <a:ext cx="6144726" cy="1252792"/>
            <a:chOff x="0" y="0"/>
            <a:chExt cx="3912491" cy="498486"/>
          </a:xfrm>
        </p:grpSpPr>
        <p:sp>
          <p:nvSpPr>
            <p:cNvPr id="131" name="Shape 131"/>
            <p:cNvSpPr/>
            <p:nvPr/>
          </p:nvSpPr>
          <p:spPr>
            <a:xfrm>
              <a:off x="-1" y="0"/>
              <a:ext cx="3912493" cy="49848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-1" y="0"/>
              <a:ext cx="3912493" cy="421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  <p:sp>
        <p:nvSpPr>
          <p:cNvPr id="13" name="Pentagon 12"/>
          <p:cNvSpPr/>
          <p:nvPr/>
        </p:nvSpPr>
        <p:spPr bwMode="auto">
          <a:xfrm>
            <a:off x="7327900" y="76200"/>
            <a:ext cx="1778000" cy="7366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Details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7725">
            <a:off x="1753926" y="404711"/>
            <a:ext cx="527754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NetTide-Node Model</a:t>
            </a:r>
          </a:p>
        </p:txBody>
      </p:sp>
      <p:sp>
        <p:nvSpPr>
          <p:cNvPr id="188" name="Shape 188"/>
          <p:cNvSpPr/>
          <p:nvPr/>
        </p:nvSpPr>
        <p:spPr>
          <a:xfrm>
            <a:off x="738582" y="3185757"/>
            <a:ext cx="7886701" cy="2736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normAutofit/>
          </a:bodyPr>
          <a:lstStyle/>
          <a:p>
            <a:pPr marL="457200" indent="-457200" algn="l" defTabSz="914400">
              <a:spcBef>
                <a:spcPts val="500"/>
              </a:spcBef>
              <a:buClr>
                <a:srgbClr val="800080"/>
              </a:buClr>
              <a:buSzPct val="100000"/>
              <a:buFont typeface="Arial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latin typeface="Arial"/>
                <a:ea typeface="Arial"/>
                <a:cs typeface="Arial"/>
              </a:rPr>
              <a:t>Intuition</a:t>
            </a:r>
            <a:r>
              <a:rPr lang="en-US" sz="3600" dirty="0">
                <a:latin typeface="Arial"/>
                <a:ea typeface="Arial"/>
                <a:cs typeface="Arial"/>
              </a:rPr>
              <a:t>:</a:t>
            </a:r>
            <a:endParaRPr sz="3600" dirty="0">
              <a:latin typeface="Arial"/>
              <a:ea typeface="Arial"/>
              <a:cs typeface="Arial"/>
            </a:endParaRPr>
          </a:p>
          <a:p>
            <a:pPr marL="914400" lvl="1" indent="-457200" algn="l" defTabSz="914400">
              <a:spcBef>
                <a:spcPts val="400"/>
              </a:spcBef>
              <a:buClr>
                <a:srgbClr val="800080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3200" dirty="0">
                <a:latin typeface="Arial"/>
                <a:ea typeface="Arial"/>
                <a:cs typeface="Arial"/>
              </a:rPr>
              <a:t>Rich-</a:t>
            </a:r>
            <a:r>
              <a:rPr lang="en-US" sz="3200" dirty="0">
                <a:latin typeface="Arial"/>
                <a:ea typeface="Arial"/>
                <a:cs typeface="Arial"/>
              </a:rPr>
              <a:t>g</a:t>
            </a:r>
            <a:r>
              <a:rPr sz="3200" dirty="0">
                <a:latin typeface="Arial"/>
                <a:ea typeface="Arial"/>
                <a:cs typeface="Arial"/>
              </a:rPr>
              <a:t>et-</a:t>
            </a:r>
            <a:r>
              <a:rPr lang="en-US" sz="3200" dirty="0">
                <a:latin typeface="Arial"/>
                <a:ea typeface="Arial"/>
                <a:cs typeface="Arial"/>
              </a:rPr>
              <a:t>r</a:t>
            </a:r>
            <a:r>
              <a:rPr sz="3200" dirty="0">
                <a:latin typeface="Arial"/>
                <a:ea typeface="Arial"/>
                <a:cs typeface="Arial"/>
              </a:rPr>
              <a:t>icher</a:t>
            </a:r>
          </a:p>
          <a:p>
            <a:pPr marL="914400" lvl="1" indent="-457200" algn="l" defTabSz="914400">
              <a:spcBef>
                <a:spcPts val="400"/>
              </a:spcBef>
              <a:buClr>
                <a:srgbClr val="800080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3200" dirty="0">
                <a:latin typeface="Arial"/>
                <a:ea typeface="Arial"/>
                <a:cs typeface="Arial"/>
              </a:rPr>
              <a:t>Limitation</a:t>
            </a:r>
          </a:p>
          <a:p>
            <a:pPr marL="914400" lvl="1" indent="-457200" algn="l" defTabSz="914400">
              <a:spcBef>
                <a:spcPts val="400"/>
              </a:spcBef>
              <a:buClr>
                <a:srgbClr val="800080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320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Fizzling 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560979" y="872752"/>
                <a:ext cx="3759812" cy="633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den>
                    </m:f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 xmlns:mv="urn:schemas-microsoft-com:mac:vml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979" y="1163670"/>
                <a:ext cx="3759812" cy="844077"/>
              </a:xfrm>
              <a:prstGeom prst="rect">
                <a:avLst/>
              </a:prstGeom>
              <a:blipFill rotWithShape="0">
                <a:blip r:embed="rId3"/>
                <a:stretch>
                  <a:fillRect b="-20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9" name="Pentagon 8"/>
          <p:cNvSpPr/>
          <p:nvPr/>
        </p:nvSpPr>
        <p:spPr bwMode="auto">
          <a:xfrm>
            <a:off x="7327900" y="76200"/>
            <a:ext cx="1778000" cy="7366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11" name="Right Brace 10"/>
          <p:cNvSpPr/>
          <p:nvPr/>
        </p:nvSpPr>
        <p:spPr bwMode="auto">
          <a:xfrm>
            <a:off x="4851400" y="3924300"/>
            <a:ext cx="304800" cy="812800"/>
          </a:xfrm>
          <a:prstGeom prst="rightBrac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0894" y="4114800"/>
            <a:ext cx="19082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SI; ~Bass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7725">
            <a:off x="1753926" y="404711"/>
            <a:ext cx="527754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NetTide-Node Model</a:t>
            </a:r>
          </a:p>
        </p:txBody>
      </p:sp>
      <p:sp>
        <p:nvSpPr>
          <p:cNvPr id="188" name="Shape 188"/>
          <p:cNvSpPr/>
          <p:nvPr/>
        </p:nvSpPr>
        <p:spPr>
          <a:xfrm>
            <a:off x="738582" y="3185757"/>
            <a:ext cx="7886701" cy="2736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>
            <a:normAutofit/>
          </a:bodyPr>
          <a:lstStyle/>
          <a:p>
            <a:pPr marL="457200" indent="-457200" algn="l" defTabSz="914400">
              <a:spcBef>
                <a:spcPts val="500"/>
              </a:spcBef>
              <a:buClr>
                <a:srgbClr val="800080"/>
              </a:buClr>
              <a:buSzPct val="100000"/>
              <a:buFont typeface="Arial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sz="3600" dirty="0">
                <a:latin typeface="Arial"/>
                <a:ea typeface="Arial"/>
                <a:cs typeface="Arial"/>
              </a:rPr>
              <a:t>Intuition</a:t>
            </a:r>
            <a:r>
              <a:rPr lang="en-US" sz="3600" dirty="0">
                <a:latin typeface="Arial"/>
                <a:ea typeface="Arial"/>
                <a:cs typeface="Arial"/>
              </a:rPr>
              <a:t>:</a:t>
            </a:r>
            <a:endParaRPr sz="3600" dirty="0">
              <a:latin typeface="Arial"/>
              <a:ea typeface="Arial"/>
              <a:cs typeface="Arial"/>
            </a:endParaRPr>
          </a:p>
          <a:p>
            <a:pPr marL="914400" lvl="1" indent="-457200" algn="l" defTabSz="914400">
              <a:spcBef>
                <a:spcPts val="400"/>
              </a:spcBef>
              <a:buClr>
                <a:srgbClr val="800080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3200" dirty="0">
                <a:latin typeface="Arial"/>
                <a:ea typeface="Arial"/>
                <a:cs typeface="Arial"/>
              </a:rPr>
              <a:t>Rich-</a:t>
            </a:r>
            <a:r>
              <a:rPr lang="en-US" sz="3200" dirty="0">
                <a:latin typeface="Arial"/>
                <a:ea typeface="Arial"/>
                <a:cs typeface="Arial"/>
              </a:rPr>
              <a:t>g</a:t>
            </a:r>
            <a:r>
              <a:rPr sz="3200" dirty="0">
                <a:latin typeface="Arial"/>
                <a:ea typeface="Arial"/>
                <a:cs typeface="Arial"/>
              </a:rPr>
              <a:t>et-</a:t>
            </a:r>
            <a:r>
              <a:rPr lang="en-US" sz="3200" dirty="0">
                <a:latin typeface="Arial"/>
                <a:ea typeface="Arial"/>
                <a:cs typeface="Arial"/>
              </a:rPr>
              <a:t>r</a:t>
            </a:r>
            <a:r>
              <a:rPr sz="3200" dirty="0">
                <a:latin typeface="Arial"/>
                <a:ea typeface="Arial"/>
                <a:cs typeface="Arial"/>
              </a:rPr>
              <a:t>icher</a:t>
            </a:r>
          </a:p>
          <a:p>
            <a:pPr marL="914400" lvl="1" indent="-457200" algn="l" defTabSz="914400">
              <a:spcBef>
                <a:spcPts val="400"/>
              </a:spcBef>
              <a:buClr>
                <a:srgbClr val="800080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3200" dirty="0">
                <a:latin typeface="Arial"/>
                <a:ea typeface="Arial"/>
                <a:cs typeface="Arial"/>
              </a:rPr>
              <a:t>Limitation</a:t>
            </a:r>
          </a:p>
          <a:p>
            <a:pPr marL="914400" lvl="1" indent="-457200" algn="l" defTabSz="914400">
              <a:spcBef>
                <a:spcPts val="400"/>
              </a:spcBef>
              <a:buClr>
                <a:srgbClr val="800080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sz="3200" dirty="0">
                <a:solidFill>
                  <a:schemeClr val="tx2"/>
                </a:solidFill>
                <a:latin typeface="Arial"/>
                <a:ea typeface="Arial"/>
                <a:cs typeface="Arial"/>
              </a:rPr>
              <a:t>Fizzling nature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9" name="Pentagon 8"/>
          <p:cNvSpPr/>
          <p:nvPr/>
        </p:nvSpPr>
        <p:spPr bwMode="auto">
          <a:xfrm>
            <a:off x="7327900" y="76200"/>
            <a:ext cx="1778000" cy="7366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467100" y="1828800"/>
            <a:ext cx="647700" cy="520700"/>
          </a:xfrm>
          <a:prstGeom prst="ellipse">
            <a:avLst/>
          </a:pr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 bwMode="auto">
          <a:xfrm>
            <a:off x="4851400" y="3924300"/>
            <a:ext cx="304800" cy="812800"/>
          </a:xfrm>
          <a:prstGeom prst="rightBrace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0894" y="4114800"/>
            <a:ext cx="19082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SI; ~Bass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42309" y="2565400"/>
            <a:ext cx="15932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nodes(t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4023" y="3086100"/>
            <a:ext cx="2520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population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289050"/>
            <a:ext cx="5664200" cy="9779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3" idx="0"/>
          </p:cNvCxnSpPr>
          <p:nvPr/>
        </p:nvCxnSpPr>
        <p:spPr bwMode="auto">
          <a:xfrm flipH="1" flipV="1">
            <a:off x="4483100" y="2019300"/>
            <a:ext cx="155837" cy="54610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7" name="Straight Arrow Connector 16"/>
          <p:cNvCxnSpPr>
            <a:stCxn id="14" idx="0"/>
          </p:cNvCxnSpPr>
          <p:nvPr/>
        </p:nvCxnSpPr>
        <p:spPr bwMode="auto">
          <a:xfrm flipH="1" flipV="1">
            <a:off x="5651500" y="2044700"/>
            <a:ext cx="752738" cy="104140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rot="17725">
            <a:off x="2230875" y="274255"/>
            <a:ext cx="458073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Results: </a:t>
            </a:r>
            <a:r>
              <a:rPr lang="en-US" altLang="zh-CN" sz="4400" dirty="0">
                <a:solidFill>
                  <a:srgbClr val="A50021"/>
                </a:solidFill>
              </a:rPr>
              <a:t>Accuracy</a:t>
            </a:r>
            <a:endParaRPr sz="4400" dirty="0">
              <a:solidFill>
                <a:srgbClr val="A50021"/>
              </a:solidFill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4294967295"/>
          </p:nvPr>
        </p:nvSpPr>
        <p:spPr>
          <a:xfrm>
            <a:off x="9580558" y="2973128"/>
            <a:ext cx="162071" cy="3081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rPr/>
              <a:pPr/>
              <a:t>118</a:t>
            </a:fld>
            <a:endParaRPr/>
          </a:p>
        </p:txBody>
      </p:sp>
      <p:pic>
        <p:nvPicPr>
          <p:cNvPr id="142" name="image2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77" y="1328157"/>
            <a:ext cx="2178330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22.jpe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725" y="1384573"/>
            <a:ext cx="2176782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3.jpe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086" y="1456802"/>
            <a:ext cx="2176393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24.jpe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989" y="1402469"/>
            <a:ext cx="2176782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25.jpe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725" y="4386665"/>
            <a:ext cx="2178330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26.jpe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37" y="4386665"/>
            <a:ext cx="2176782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27.jpe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837" y="4386665"/>
            <a:ext cx="2176777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8.jpe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239" y="4379453"/>
            <a:ext cx="2178285" cy="207264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直接连接符 2"/>
          <p:cNvCxnSpPr/>
          <p:nvPr/>
        </p:nvCxnSpPr>
        <p:spPr>
          <a:xfrm>
            <a:off x="4601714" y="1038707"/>
            <a:ext cx="0" cy="543186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230631" y="3791145"/>
            <a:ext cx="7200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rot="17725">
            <a:off x="2230875" y="274255"/>
            <a:ext cx="458073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Results: </a:t>
            </a:r>
            <a:r>
              <a:rPr lang="en-US" altLang="zh-CN" sz="4400" dirty="0">
                <a:solidFill>
                  <a:srgbClr val="A50021"/>
                </a:solidFill>
              </a:rPr>
              <a:t>Accuracy</a:t>
            </a:r>
            <a:endParaRPr sz="4400" dirty="0">
              <a:solidFill>
                <a:srgbClr val="A50021"/>
              </a:solidFill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4294967295"/>
          </p:nvPr>
        </p:nvSpPr>
        <p:spPr>
          <a:xfrm>
            <a:off x="9580558" y="2973128"/>
            <a:ext cx="162071" cy="3081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t"/>
          <a:lstStyle/>
          <a:p>
            <a:fld id="{86CB4B4D-7CA3-9044-876B-883B54F8677D}" type="slidenum">
              <a:rPr/>
              <a:pPr/>
              <a:t>119</a:t>
            </a:fld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62476" y="1328157"/>
            <a:ext cx="8738623" cy="4463043"/>
            <a:chOff x="62477" y="1328157"/>
            <a:chExt cx="4409030" cy="2129057"/>
          </a:xfrm>
        </p:grpSpPr>
        <p:pic>
          <p:nvPicPr>
            <p:cNvPr id="142" name="image21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77" y="1328157"/>
              <a:ext cx="2178330" cy="20726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3" name="image22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725" y="1384573"/>
              <a:ext cx="2176782" cy="2072641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4D17841-406E-D14E-825E-C760596570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Laws and patterns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Q1: Are real graphs random?</a:t>
            </a:r>
          </a:p>
        </p:txBody>
      </p:sp>
      <p:sp>
        <p:nvSpPr>
          <p:cNvPr id="35846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0"/>
            <a:ext cx="2146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rot="17725">
            <a:off x="2230875" y="274255"/>
            <a:ext cx="458073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Results: </a:t>
            </a:r>
            <a:r>
              <a:rPr lang="en-US" altLang="zh-CN" sz="4400" dirty="0">
                <a:solidFill>
                  <a:srgbClr val="A50021"/>
                </a:solidFill>
              </a:rPr>
              <a:t>Accuracy</a:t>
            </a:r>
            <a:endParaRPr sz="4400" dirty="0">
              <a:solidFill>
                <a:srgbClr val="A50021"/>
              </a:solidFill>
            </a:endParaRPr>
          </a:p>
        </p:txBody>
      </p:sp>
      <p:pic>
        <p:nvPicPr>
          <p:cNvPr id="144" name="image2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4946"/>
            <a:ext cx="4346047" cy="4412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2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1313569"/>
            <a:ext cx="4346824" cy="44127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rot="17725">
            <a:off x="2230875" y="274255"/>
            <a:ext cx="458073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Results: </a:t>
            </a:r>
            <a:r>
              <a:rPr lang="en-US" altLang="zh-CN" sz="4400" dirty="0">
                <a:solidFill>
                  <a:srgbClr val="A50021"/>
                </a:solidFill>
              </a:rPr>
              <a:t>Accuracy</a:t>
            </a:r>
            <a:endParaRPr sz="4400" dirty="0">
              <a:solidFill>
                <a:srgbClr val="A50021"/>
              </a:solidFill>
            </a:endParaRPr>
          </a:p>
        </p:txBody>
      </p:sp>
      <p:pic>
        <p:nvPicPr>
          <p:cNvPr id="146" name="image2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0" y="1516464"/>
            <a:ext cx="4356660" cy="414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26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64" y="1516464"/>
            <a:ext cx="4353564" cy="41452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 rot="17725">
            <a:off x="2230875" y="274255"/>
            <a:ext cx="458073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Results: </a:t>
            </a:r>
            <a:r>
              <a:rPr lang="en-US" altLang="zh-CN" sz="4400" dirty="0">
                <a:solidFill>
                  <a:srgbClr val="A50021"/>
                </a:solidFill>
              </a:rPr>
              <a:t>Accuracy</a:t>
            </a:r>
            <a:endParaRPr sz="4400" dirty="0">
              <a:solidFill>
                <a:srgbClr val="A50021"/>
              </a:solidFill>
            </a:endParaRPr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0" y="1674352"/>
            <a:ext cx="8937374" cy="4159706"/>
            <a:chOff x="4612837" y="4379453"/>
            <a:chExt cx="4468687" cy="2079853"/>
          </a:xfrm>
        </p:grpSpPr>
        <p:pic>
          <p:nvPicPr>
            <p:cNvPr id="148" name="image27.jpe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2837" y="4386665"/>
              <a:ext cx="2176777" cy="207264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9" name="image28.jpe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3239" y="4379453"/>
              <a:ext cx="2178285" cy="207264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 rot="17725">
            <a:off x="2171220" y="262527"/>
            <a:ext cx="4482405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48228C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4400" dirty="0">
                <a:solidFill>
                  <a:srgbClr val="A50021"/>
                </a:solidFill>
              </a:rPr>
              <a:t>Results: Forecast</a:t>
            </a:r>
          </a:p>
        </p:txBody>
      </p:sp>
      <p:pic>
        <p:nvPicPr>
          <p:cNvPr id="159" name="image31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803" y="2209440"/>
            <a:ext cx="3870588" cy="365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32.jpe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65" y="2209440"/>
            <a:ext cx="3863663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1112659" y="1164396"/>
            <a:ext cx="296901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914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 err="1"/>
              <a:t>We</a:t>
            </a:r>
            <a:r>
              <a:rPr lang="en-US" altLang="zh-CN" sz="2000" dirty="0" err="1"/>
              <a:t>C</a:t>
            </a:r>
            <a:r>
              <a:rPr sz="2000" dirty="0" err="1"/>
              <a:t>hat</a:t>
            </a:r>
            <a:r>
              <a:rPr sz="2000" dirty="0"/>
              <a:t> from 100 million to 300 million</a:t>
            </a:r>
          </a:p>
        </p:txBody>
      </p:sp>
      <p:pic>
        <p:nvPicPr>
          <p:cNvPr id="162" name="image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0" y="1173039"/>
            <a:ext cx="887820" cy="91886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5336020" y="1199349"/>
            <a:ext cx="3104273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684212" indent="-684212" defTabSz="914400">
              <a:lnSpc>
                <a:spcPct val="90000"/>
              </a:lnSpc>
              <a:defRPr sz="3300">
                <a:solidFill>
                  <a:srgbClr val="48228C"/>
                </a:solidFill>
                <a:latin typeface="FZDaHei-B02"/>
                <a:ea typeface="FZDaHei-B02"/>
                <a:cs typeface="FZDaHei-B02"/>
                <a:sym typeface="FZDaHei-B02"/>
              </a:defRPr>
            </a:lvl1pPr>
          </a:lstStyle>
          <a:p>
            <a:r>
              <a:rPr dirty="0"/>
              <a:t>730</a:t>
            </a:r>
            <a:r>
              <a:rPr lang="en-US" dirty="0"/>
              <a:t> days</a:t>
            </a:r>
            <a:r>
              <a:rPr dirty="0"/>
              <a:t> ahead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 advAuto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2</a:t>
            </a:r>
            <a:r>
              <a:rPr lang="en-US" altLang="ko-KR" dirty="0"/>
              <a:t>: Conclusions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noFill/>
        </p:spPr>
        <p:txBody>
          <a:bodyPr/>
          <a:lstStyle/>
          <a:p>
            <a:r>
              <a:rPr lang="en-US" altLang="ko-KR" dirty="0"/>
              <a:t>Time-evolving / heterogeneous graphs -&gt; tensors</a:t>
            </a:r>
          </a:p>
          <a:p>
            <a:r>
              <a:rPr lang="en-US" altLang="ko-KR" sz="3200" dirty="0"/>
              <a:t>PARAFAC finds patterns</a:t>
            </a:r>
          </a:p>
          <a:p>
            <a:r>
              <a:rPr lang="en-US" altLang="ko-KR" dirty="0"/>
              <a:t>Surprising temporal patterns (P.L. growth)</a:t>
            </a:r>
            <a:endParaRPr lang="en-US" altLang="ko-KR" sz="3200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grpSp>
        <p:nvGrpSpPr>
          <p:cNvPr id="2" name="Group 34"/>
          <p:cNvGrpSpPr>
            <a:grpSpLocks noChangeAspect="1"/>
          </p:cNvGrpSpPr>
          <p:nvPr/>
        </p:nvGrpSpPr>
        <p:grpSpPr>
          <a:xfrm>
            <a:off x="819149" y="4404469"/>
            <a:ext cx="1720850" cy="1059549"/>
            <a:chOff x="1409700" y="3761003"/>
            <a:chExt cx="3441700" cy="2119097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4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44" name="Parallelogram 4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4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4025900" y="4254499"/>
            <a:ext cx="4267200" cy="1562101"/>
            <a:chOff x="281852" y="3647840"/>
            <a:chExt cx="8689400" cy="2095644"/>
          </a:xfrm>
        </p:grpSpPr>
        <p:pic>
          <p:nvPicPr>
            <p:cNvPr id="27" name="Picture 2" descr="C:\Users\maraujo\Dropbox\acomp_heavy5star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852" y="3659656"/>
              <a:ext cx="2762684" cy="2072013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maraujo\Dropbox\bcomp_heavy5star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064" y="3647840"/>
              <a:ext cx="2794191" cy="2095644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C:\Users\maraujo\Dropbox\ccomp_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452" y="3864769"/>
              <a:ext cx="33528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2082800" y="41148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433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787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914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6482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7084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6079067" y="4656667"/>
              <a:ext cx="1337733" cy="829733"/>
            </a:xfrm>
            <a:custGeom>
              <a:avLst/>
              <a:gdLst>
                <a:gd name="connsiteX0" fmla="*/ 0 w 1337733"/>
                <a:gd name="connsiteY0" fmla="*/ 812800 h 829733"/>
                <a:gd name="connsiteX1" fmla="*/ 440266 w 1337733"/>
                <a:gd name="connsiteY1" fmla="*/ 118533 h 829733"/>
                <a:gd name="connsiteX2" fmla="*/ 711200 w 1337733"/>
                <a:gd name="connsiteY2" fmla="*/ 0 h 829733"/>
                <a:gd name="connsiteX3" fmla="*/ 1066800 w 1337733"/>
                <a:gd name="connsiteY3" fmla="*/ 84666 h 829733"/>
                <a:gd name="connsiteX4" fmla="*/ 1337733 w 1337733"/>
                <a:gd name="connsiteY4" fmla="*/ 829733 h 829733"/>
                <a:gd name="connsiteX5" fmla="*/ 1337733 w 1337733"/>
                <a:gd name="connsiteY5" fmla="*/ 829733 h 8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733" h="829733">
                  <a:moveTo>
                    <a:pt x="0" y="812800"/>
                  </a:moveTo>
                  <a:lnTo>
                    <a:pt x="440266" y="118533"/>
                  </a:lnTo>
                  <a:lnTo>
                    <a:pt x="711200" y="0"/>
                  </a:lnTo>
                  <a:lnTo>
                    <a:pt x="1066800" y="84666"/>
                  </a:lnTo>
                  <a:lnTo>
                    <a:pt x="1337733" y="829733"/>
                  </a:lnTo>
                  <a:lnTo>
                    <a:pt x="1337733" y="829733"/>
                  </a:lnTo>
                </a:path>
              </a:pathLst>
            </a:custGeom>
            <a:noFill/>
            <a:ln w="762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362272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(big) graphs?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Acknowledgements and 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14313" y="39359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8_google_logo_by_ruth_kedar.jp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199" y="2413001"/>
            <a:ext cx="1868129" cy="1016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Cast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9078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00" y="1509088"/>
            <a:ext cx="1003299" cy="99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082" name="TextBox 12"/>
          <p:cNvSpPr txBox="1">
            <a:spLocks noChangeArrowheads="1"/>
          </p:cNvSpPr>
          <p:nvPr/>
        </p:nvSpPr>
        <p:spPr bwMode="auto">
          <a:xfrm>
            <a:off x="331559" y="2616200"/>
            <a:ext cx="10529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Akoglu</a:t>
            </a:r>
            <a:r>
              <a:rPr lang="en-US" sz="2000" dirty="0"/>
              <a:t>, </a:t>
            </a:r>
          </a:p>
          <a:p>
            <a:r>
              <a:rPr lang="en-US" sz="2000" dirty="0"/>
              <a:t>Leman</a:t>
            </a:r>
          </a:p>
        </p:txBody>
      </p:sp>
      <p:sp>
        <p:nvSpPr>
          <p:cNvPr id="259083" name="TextBox 13"/>
          <p:cNvSpPr txBox="1">
            <a:spLocks noChangeArrowheads="1"/>
          </p:cNvSpPr>
          <p:nvPr/>
        </p:nvSpPr>
        <p:spPr bwMode="auto">
          <a:xfrm>
            <a:off x="4646257" y="2641600"/>
            <a:ext cx="8690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Chau</a:t>
            </a:r>
            <a:r>
              <a:rPr lang="en-US" sz="2000" dirty="0"/>
              <a:t>, </a:t>
            </a:r>
          </a:p>
          <a:p>
            <a:r>
              <a:rPr lang="en-US" sz="2000" dirty="0"/>
              <a:t>Polo</a:t>
            </a:r>
          </a:p>
        </p:txBody>
      </p:sp>
      <p:sp>
        <p:nvSpPr>
          <p:cNvPr id="259084" name="TextBox 14"/>
          <p:cNvSpPr txBox="1">
            <a:spLocks noChangeArrowheads="1"/>
          </p:cNvSpPr>
          <p:nvPr/>
        </p:nvSpPr>
        <p:spPr bwMode="auto">
          <a:xfrm>
            <a:off x="384099" y="5408613"/>
            <a:ext cx="11114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Kang, U</a:t>
            </a:r>
          </a:p>
        </p:txBody>
      </p:sp>
      <p:sp>
        <p:nvSpPr>
          <p:cNvPr id="259089" name="TextBox 14"/>
          <p:cNvSpPr txBox="1">
            <a:spLocks noChangeArrowheads="1"/>
          </p:cNvSpPr>
          <p:nvPr/>
        </p:nvSpPr>
        <p:spPr bwMode="auto">
          <a:xfrm>
            <a:off x="7604620" y="2714625"/>
            <a:ext cx="8546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Hooi</a:t>
            </a:r>
            <a:r>
              <a:rPr lang="en-US" sz="2000" dirty="0"/>
              <a:t>,</a:t>
            </a:r>
          </a:p>
          <a:p>
            <a:r>
              <a:rPr lang="en-US" sz="2000" dirty="0"/>
              <a:t>Bryan</a:t>
            </a: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259094" name="TextBox 30"/>
          <p:cNvSpPr txBox="1">
            <a:spLocks noChangeArrowheads="1"/>
          </p:cNvSpPr>
          <p:nvPr/>
        </p:nvSpPr>
        <p:spPr bwMode="auto">
          <a:xfrm>
            <a:off x="1754011" y="5287963"/>
            <a:ext cx="10115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Koutra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Danai</a:t>
            </a:r>
            <a:endParaRPr lang="en-US" sz="2000" dirty="0"/>
          </a:p>
        </p:txBody>
      </p:sp>
      <p:pic>
        <p:nvPicPr>
          <p:cNvPr id="24" name="Picture 23" descr="alex_beutel_smal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174" y="1508593"/>
            <a:ext cx="860425" cy="1050457"/>
          </a:xfrm>
          <a:prstGeom prst="rect">
            <a:avLst/>
          </a:prstGeom>
        </p:spPr>
      </p:pic>
      <p:pic>
        <p:nvPicPr>
          <p:cNvPr id="25" name="Picture 24" descr="vageli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3981929"/>
            <a:ext cx="895349" cy="1110771"/>
          </a:xfrm>
          <a:prstGeom prst="rect">
            <a:avLst/>
          </a:prstGeom>
        </p:spPr>
      </p:pic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3093787" y="2743200"/>
            <a:ext cx="9831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Beutel</a:t>
            </a:r>
            <a:r>
              <a:rPr lang="en-US" sz="2000" dirty="0"/>
              <a:t>,</a:t>
            </a:r>
          </a:p>
          <a:p>
            <a:r>
              <a:rPr lang="en-US" sz="2000" dirty="0"/>
              <a:t>Alex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2819900" y="5346700"/>
            <a:ext cx="16388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Papalexakis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Vagelis</a:t>
            </a:r>
            <a:endParaRPr lang="en-US" sz="2000" dirty="0"/>
          </a:p>
        </p:txBody>
      </p:sp>
      <p:pic>
        <p:nvPicPr>
          <p:cNvPr id="26" name="Picture 25" descr="polo_blue2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9436" y="1446296"/>
            <a:ext cx="821563" cy="1081004"/>
          </a:xfrm>
          <a:prstGeom prst="rect">
            <a:avLst/>
          </a:prstGeom>
        </p:spPr>
      </p:pic>
      <p:pic>
        <p:nvPicPr>
          <p:cNvPr id="29" name="Picture 28" descr="ukang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14" y="4028202"/>
            <a:ext cx="890586" cy="1110006"/>
          </a:xfrm>
          <a:prstGeom prst="rect">
            <a:avLst/>
          </a:prstGeom>
        </p:spPr>
      </p:pic>
      <p:pic>
        <p:nvPicPr>
          <p:cNvPr id="30" name="Picture 29" descr="neil_shah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979334"/>
            <a:ext cx="850900" cy="11345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54372" y="5410200"/>
            <a:ext cx="854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Shah,</a:t>
            </a:r>
          </a:p>
          <a:p>
            <a:r>
              <a:rPr lang="en-US" sz="2000" dirty="0"/>
              <a:t>Neil</a:t>
            </a:r>
          </a:p>
        </p:txBody>
      </p:sp>
      <p:pic>
        <p:nvPicPr>
          <p:cNvPr id="41" name="Picture 40" descr="miguel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7050" y="1426122"/>
            <a:ext cx="984249" cy="11258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708166" y="2705100"/>
            <a:ext cx="101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Araujo</a:t>
            </a:r>
            <a:r>
              <a:rPr lang="en-US" sz="2000" dirty="0"/>
              <a:t>,</a:t>
            </a:r>
          </a:p>
          <a:p>
            <a:r>
              <a:rPr lang="en-US" sz="2000" dirty="0"/>
              <a:t>Miguel</a:t>
            </a:r>
          </a:p>
        </p:txBody>
      </p:sp>
      <p:sp>
        <p:nvSpPr>
          <p:cNvPr id="44" name="TextBox 14"/>
          <p:cNvSpPr txBox="1">
            <a:spLocks noChangeArrowheads="1"/>
          </p:cNvSpPr>
          <p:nvPr/>
        </p:nvSpPr>
        <p:spPr bwMode="auto">
          <a:xfrm>
            <a:off x="7619942" y="5394325"/>
            <a:ext cx="11542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Song,</a:t>
            </a:r>
          </a:p>
          <a:p>
            <a:r>
              <a:rPr lang="en-US" sz="2000" dirty="0"/>
              <a:t>Hyun Ah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0" y="4011734"/>
            <a:ext cx="887306" cy="1023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7325360" y="787400"/>
            <a:ext cx="1413053" cy="1766316"/>
          </a:xfrm>
          <a:prstGeom prst="rect">
            <a:avLst/>
          </a:prstGeom>
        </p:spPr>
      </p:pic>
      <p:pic>
        <p:nvPicPr>
          <p:cNvPr id="4" name="Picture 3" descr="kjshin-profile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3949554"/>
            <a:ext cx="1092200" cy="1096368"/>
          </a:xfrm>
          <a:prstGeom prst="rect">
            <a:avLst/>
          </a:prstGeom>
        </p:spPr>
      </p:pic>
      <p:pic>
        <p:nvPicPr>
          <p:cNvPr id="5" name="Picture 4" descr="dhivya-eswaran-231x23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496" y="1498600"/>
            <a:ext cx="924052" cy="924052"/>
          </a:xfrm>
          <a:prstGeom prst="rect">
            <a:avLst/>
          </a:prstGeom>
        </p:spPr>
      </p:pic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5825497" y="2730500"/>
            <a:ext cx="125379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Eswaran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Dhivya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6069721" y="5346700"/>
            <a:ext cx="8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Shin,</a:t>
            </a:r>
          </a:p>
          <a:p>
            <a:r>
              <a:rPr lang="en-US" sz="2000" dirty="0" err="1"/>
              <a:t>Kijung</a:t>
            </a:r>
            <a:endParaRPr lang="en-US" sz="2000" dirty="0"/>
          </a:p>
        </p:txBody>
      </p:sp>
      <p:pic>
        <p:nvPicPr>
          <p:cNvPr id="33" name="Picture 2" descr="Danai">
            <a:extLst>
              <a:ext uri="{FF2B5EF4-FFF2-40B4-BE49-F238E27FC236}">
                <a16:creationId xmlns:a16="http://schemas.microsoft.com/office/drawing/2014/main" id="{F3753CB6-3720-6A4D-9535-836C269A6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 t="2369" r="22689" b="30937"/>
          <a:stretch/>
        </p:blipFill>
        <p:spPr bwMode="auto">
          <a:xfrm>
            <a:off x="1797051" y="4114800"/>
            <a:ext cx="981090" cy="92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89932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42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6DA69E-4F80-CD45-87D2-1F9372FA5381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42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CONCLUSION#1 – Big data</a:t>
            </a:r>
          </a:p>
        </p:txBody>
      </p:sp>
      <p:sp>
        <p:nvSpPr>
          <p:cNvPr id="242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01775"/>
            <a:ext cx="7780338" cy="43053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b="1" dirty="0">
                <a:ea typeface="ＭＳ Ｐゴシック" charset="-128"/>
                <a:cs typeface="ＭＳ Ｐゴシック" charset="-128"/>
              </a:rPr>
              <a:t>Patterns          Anomalies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b="1" dirty="0">
                <a:ea typeface="ＭＳ Ｐゴシック" charset="-128"/>
                <a:cs typeface="ＭＳ Ｐゴシック" charset="-128"/>
              </a:rPr>
              <a:t>Large </a:t>
            </a:r>
            <a:r>
              <a:rPr lang="en-US" dirty="0">
                <a:ea typeface="ＭＳ Ｐゴシック" charset="-128"/>
                <a:cs typeface="ＭＳ Ｐゴシック" charset="-128"/>
              </a:rPr>
              <a:t>datasets reveal patterns/outliers that are invisible otherwise</a:t>
            </a:r>
          </a:p>
        </p:txBody>
      </p:sp>
      <p:sp>
        <p:nvSpPr>
          <p:cNvPr id="2426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2886" y="3136900"/>
            <a:ext cx="4335255" cy="3124199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pic>
        <p:nvPicPr>
          <p:cNvPr id="9" name="Picture 8" descr="M45ur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100" y="3378200"/>
            <a:ext cx="1104900" cy="736600"/>
          </a:xfrm>
          <a:prstGeom prst="rect">
            <a:avLst/>
          </a:prstGeom>
        </p:spPr>
      </p:pic>
      <p:pic>
        <p:nvPicPr>
          <p:cNvPr id="10" name="Picture 9" descr="hado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0" y="4229100"/>
            <a:ext cx="711200" cy="711200"/>
          </a:xfrm>
          <a:prstGeom prst="rect">
            <a:avLst/>
          </a:prstGeom>
        </p:spPr>
      </p:pic>
      <p:grpSp>
        <p:nvGrpSpPr>
          <p:cNvPr id="2" name="Group 10"/>
          <p:cNvGrpSpPr/>
          <p:nvPr/>
        </p:nvGrpSpPr>
        <p:grpSpPr>
          <a:xfrm>
            <a:off x="1675618" y="4915695"/>
            <a:ext cx="638770" cy="647700"/>
            <a:chOff x="2259818" y="2591595"/>
            <a:chExt cx="638770" cy="647700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rot="5400000" flipH="1" flipV="1">
              <a:off x="1936564" y="2914849"/>
              <a:ext cx="647700" cy="1191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2246127" y="3014861"/>
              <a:ext cx="257175" cy="1714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2298514" y="2838649"/>
              <a:ext cx="542924" cy="3905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V="1">
              <a:off x="2260414" y="3219649"/>
              <a:ext cx="638174" cy="952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7658100" y="1409700"/>
            <a:ext cx="990600" cy="927100"/>
            <a:chOff x="6032500" y="1625600"/>
            <a:chExt cx="546100" cy="571500"/>
          </a:xfrm>
        </p:grpSpPr>
        <p:sp>
          <p:nvSpPr>
            <p:cNvPr id="17" name="Oval 16"/>
            <p:cNvSpPr/>
            <p:nvPr/>
          </p:nvSpPr>
          <p:spPr bwMode="auto">
            <a:xfrm>
              <a:off x="6032500" y="16383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6184900" y="17907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337300" y="19431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489700" y="20955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6350000" y="17653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rot="16200000" flipH="1">
              <a:off x="6019800" y="1638300"/>
              <a:ext cx="571500" cy="5461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25" name="Picture 24" descr="shutterstock_104520869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300" y="1489948"/>
            <a:ext cx="850900" cy="569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42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6DA69E-4F80-CD45-87D2-1F9372FA5381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42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CONCLUSION#2 – tensors</a:t>
            </a:r>
          </a:p>
        </p:txBody>
      </p:sp>
      <p:sp>
        <p:nvSpPr>
          <p:cNvPr id="242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9575"/>
            <a:ext cx="7780338" cy="43053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ea typeface="ＭＳ Ｐゴシック" charset="-128"/>
                <a:cs typeface="ＭＳ Ｐゴシック" charset="-128"/>
              </a:rPr>
              <a:t>powerful tool</a:t>
            </a:r>
          </a:p>
        </p:txBody>
      </p:sp>
      <p:sp>
        <p:nvSpPr>
          <p:cNvPr id="2426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grpSp>
        <p:nvGrpSpPr>
          <p:cNvPr id="2" name="Group 7"/>
          <p:cNvGrpSpPr>
            <a:grpSpLocks noChangeAspect="1"/>
          </p:cNvGrpSpPr>
          <p:nvPr/>
        </p:nvGrpSpPr>
        <p:grpSpPr>
          <a:xfrm>
            <a:off x="5861049" y="1813669"/>
            <a:ext cx="1720850" cy="1059549"/>
            <a:chOff x="1409700" y="3761003"/>
            <a:chExt cx="3441700" cy="2119097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17" name="Parallelogram 16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954952" y="3606800"/>
            <a:ext cx="7376248" cy="2009684"/>
            <a:chOff x="281852" y="3298074"/>
            <a:chExt cx="8689400" cy="2445410"/>
          </a:xfrm>
        </p:grpSpPr>
        <p:pic>
          <p:nvPicPr>
            <p:cNvPr id="26" name="Picture 2" descr="C:\Users\maraujo\Dropbox\acomp_heavy5star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852" y="3659656"/>
              <a:ext cx="2762684" cy="2072013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" descr="C:\Users\maraujo\Dropbox\bcomp_heavy5star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064" y="3647840"/>
              <a:ext cx="2794191" cy="2095644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C:\Users\maraujo\Dropbox\ccomp_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452" y="3864769"/>
              <a:ext cx="33528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1152688" y="329807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dirty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1 caller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41169" y="3298074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dirty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5 receivers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2421" y="3298074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dirty="0">
                  <a:solidFill>
                    <a:prstClr val="black"/>
                  </a:solidFill>
                  <a:latin typeface="Arial" charset="0"/>
                  <a:ea typeface="ＭＳ Ｐゴシック" charset="0"/>
                </a:rPr>
                <a:t>4 days of activity</a:t>
              </a:r>
              <a:endParaRPr lang="en-US" dirty="0">
                <a:solidFill>
                  <a:prstClr val="black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082800" y="41148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5433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787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914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6482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7084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6079067" y="4656667"/>
              <a:ext cx="1337733" cy="829733"/>
            </a:xfrm>
            <a:custGeom>
              <a:avLst/>
              <a:gdLst>
                <a:gd name="connsiteX0" fmla="*/ 0 w 1337733"/>
                <a:gd name="connsiteY0" fmla="*/ 812800 h 829733"/>
                <a:gd name="connsiteX1" fmla="*/ 440266 w 1337733"/>
                <a:gd name="connsiteY1" fmla="*/ 118533 h 829733"/>
                <a:gd name="connsiteX2" fmla="*/ 711200 w 1337733"/>
                <a:gd name="connsiteY2" fmla="*/ 0 h 829733"/>
                <a:gd name="connsiteX3" fmla="*/ 1066800 w 1337733"/>
                <a:gd name="connsiteY3" fmla="*/ 84666 h 829733"/>
                <a:gd name="connsiteX4" fmla="*/ 1337733 w 1337733"/>
                <a:gd name="connsiteY4" fmla="*/ 829733 h 829733"/>
                <a:gd name="connsiteX5" fmla="*/ 1337733 w 1337733"/>
                <a:gd name="connsiteY5" fmla="*/ 829733 h 8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733" h="829733">
                  <a:moveTo>
                    <a:pt x="0" y="812800"/>
                  </a:moveTo>
                  <a:lnTo>
                    <a:pt x="440266" y="118533"/>
                  </a:lnTo>
                  <a:lnTo>
                    <a:pt x="711200" y="0"/>
                  </a:lnTo>
                  <a:lnTo>
                    <a:pt x="1066800" y="84666"/>
                  </a:lnTo>
                  <a:lnTo>
                    <a:pt x="1337733" y="829733"/>
                  </a:lnTo>
                  <a:lnTo>
                    <a:pt x="1337733" y="829733"/>
                  </a:lnTo>
                </a:path>
              </a:pathLst>
            </a:custGeom>
            <a:noFill/>
            <a:ln w="762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3617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5A08EE-A080-6D4D-9AB5-091E4A60D2B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892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Laws and patterns</a:t>
            </a:r>
          </a:p>
        </p:txBody>
      </p:sp>
      <p:sp>
        <p:nvSpPr>
          <p:cNvPr id="3789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Q1: Are real graphs random?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A1: NO!!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Diameter (‘6 degrees’; ‘Kevin Bacon’)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in- and out- degree distributions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 (surprising) patterns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So, let’s look at the data</a:t>
            </a:r>
          </a:p>
        </p:txBody>
      </p:sp>
      <p:sp>
        <p:nvSpPr>
          <p:cNvPr id="37894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0"/>
            <a:ext cx="2146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20px-Kevin_Bacon_Comic-Con_2012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320" y="2313940"/>
            <a:ext cx="982980" cy="12957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447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79E3C9-2890-A94B-9998-18433A6C6FC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References</a:t>
            </a:r>
            <a:endParaRPr lang="en-US" sz="36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458200" cy="464820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D.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Chakrabarti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, C.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Faloutsos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: </a:t>
            </a:r>
            <a:r>
              <a:rPr lang="en-US" sz="2800" i="1" dirty="0">
                <a:ea typeface="ＭＳ Ｐゴシック" charset="-128"/>
                <a:cs typeface="ＭＳ Ｐゴシック" charset="-128"/>
              </a:rPr>
              <a:t>Graph Mining – Laws, Tools and Case Studies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, Morgan Claypool 2012</a:t>
            </a:r>
          </a:p>
          <a:p>
            <a:r>
              <a:rPr lang="en-US" sz="2800" dirty="0">
                <a:ea typeface="ＭＳ Ｐゴシック" charset="-128"/>
                <a:cs typeface="ＭＳ Ｐゴシック" charset="-128"/>
              </a:rPr>
              <a:t>http://www.morganclaypool.com/doi/abs/10.2200/S00449ED1V01Y201209DMK006</a:t>
            </a:r>
          </a:p>
          <a:p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2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7" name="Picture 6" descr="41Bkb1jRAYL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9694" y="3573517"/>
            <a:ext cx="2245106" cy="2448911"/>
          </a:xfrm>
          <a:prstGeom prst="rect">
            <a:avLst/>
          </a:prstGeom>
        </p:spPr>
      </p:pic>
      <p:pic>
        <p:nvPicPr>
          <p:cNvPr id="8" name="Picture 7" descr="deepayface.jpg">
            <a:extLst>
              <a:ext uri="{FF2B5EF4-FFF2-40B4-BE49-F238E27FC236}">
                <a16:creationId xmlns:a16="http://schemas.microsoft.com/office/drawing/2014/main" id="{36160509-C4E4-3E4D-AFBC-36D1AC62B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32" y="4089181"/>
            <a:ext cx="994477" cy="10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7334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447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79E3C9-2890-A94B-9998-18433A6C6FC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References</a:t>
            </a:r>
            <a:endParaRPr lang="en-US" sz="36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458200" cy="4648200"/>
          </a:xfrm>
        </p:spPr>
        <p:txBody>
          <a:bodyPr/>
          <a:lstStyle/>
          <a:p>
            <a:r>
              <a:rPr lang="en-US" sz="2800" dirty="0"/>
              <a:t>Danai </a:t>
            </a:r>
            <a:r>
              <a:rPr lang="en-US" sz="2800" dirty="0" err="1"/>
              <a:t>Koutra</a:t>
            </a:r>
            <a:r>
              <a:rPr lang="en-US" sz="2800" dirty="0"/>
              <a:t> and Christos Faloutsos, </a:t>
            </a:r>
            <a:r>
              <a:rPr lang="en-US" sz="2800" i="1" dirty="0"/>
              <a:t>Individual and Collective Graph Mining: Principles, Algorithms, and Applications, Morgan Claypool 2017</a:t>
            </a:r>
            <a:r>
              <a:rPr lang="en-US" sz="2800" dirty="0"/>
              <a:t> (</a:t>
            </a:r>
            <a:r>
              <a:rPr lang="en-US" sz="2800" dirty="0">
                <a:hlinkClick r:id="rId3"/>
              </a:rPr>
              <a:t>https://doi.org/10.2200/S00796ED1V01Y201708DMK014</a:t>
            </a:r>
            <a:r>
              <a:rPr lang="en-US" sz="2800" dirty="0"/>
              <a:t>)</a:t>
            </a:r>
          </a:p>
          <a:p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2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AC7714-301C-6947-AF28-46C7D06F88A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694" y="3572733"/>
            <a:ext cx="2214468" cy="2413439"/>
          </a:xfrm>
          <a:prstGeom prst="rect">
            <a:avLst/>
          </a:prstGeom>
        </p:spPr>
      </p:pic>
      <p:pic>
        <p:nvPicPr>
          <p:cNvPr id="2050" name="Picture 2" descr="Danai">
            <a:extLst>
              <a:ext uri="{FF2B5EF4-FFF2-40B4-BE49-F238E27FC236}">
                <a16:creationId xmlns:a16="http://schemas.microsoft.com/office/drawing/2014/main" id="{82BF251C-BED7-0C4B-A048-84C1032A5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7" t="2369" r="22689" b="30937"/>
          <a:stretch/>
        </p:blipFill>
        <p:spPr bwMode="auto">
          <a:xfrm>
            <a:off x="1056290" y="4099035"/>
            <a:ext cx="1534510" cy="143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866504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b="1" dirty="0">
                <a:solidFill>
                  <a:schemeClr val="tx2"/>
                </a:solidFill>
              </a:rPr>
              <a:t>Cross-</a:t>
            </a:r>
            <a:r>
              <a:rPr lang="en-US" sz="4000" b="1" dirty="0" err="1">
                <a:solidFill>
                  <a:schemeClr val="tx2"/>
                </a:solidFill>
              </a:rPr>
              <a:t>disciplinarity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9757" y="3949703"/>
            <a:ext cx="2432051" cy="1752584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pic>
        <p:nvPicPr>
          <p:cNvPr id="22" name="Picture 21" descr="hado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20" y="2476500"/>
            <a:ext cx="711200" cy="711200"/>
          </a:xfrm>
          <a:prstGeom prst="rect">
            <a:avLst/>
          </a:prstGeom>
        </p:spPr>
      </p:pic>
      <p:grpSp>
        <p:nvGrpSpPr>
          <p:cNvPr id="8" name="Group 40"/>
          <p:cNvGrpSpPr/>
          <p:nvPr/>
        </p:nvGrpSpPr>
        <p:grpSpPr>
          <a:xfrm>
            <a:off x="4545788" y="2540795"/>
            <a:ext cx="638770" cy="647700"/>
            <a:chOff x="2259818" y="2591595"/>
            <a:chExt cx="638770" cy="64770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1936564" y="2914849"/>
              <a:ext cx="647700" cy="1191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2246127" y="3014861"/>
              <a:ext cx="257175" cy="1714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2298514" y="2838649"/>
              <a:ext cx="542924" cy="3905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V="1">
              <a:off x="2260414" y="3219649"/>
              <a:ext cx="638174" cy="952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</p:grpSp>
      <p:sp>
        <p:nvSpPr>
          <p:cNvPr id="30" name="Rectangle 29"/>
          <p:cNvSpPr/>
          <p:nvPr/>
        </p:nvSpPr>
        <p:spPr bwMode="auto">
          <a:xfrm>
            <a:off x="1841470" y="3657600"/>
            <a:ext cx="2603500" cy="21463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M45ur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670" y="2518832"/>
            <a:ext cx="965200" cy="643467"/>
          </a:xfrm>
          <a:prstGeom prst="rect">
            <a:avLst/>
          </a:prstGeom>
        </p:spPr>
      </p:pic>
      <p:sp>
        <p:nvSpPr>
          <p:cNvPr id="89" name="Up-Down Arrow 88"/>
          <p:cNvSpPr>
            <a:spLocks noChangeAspect="1"/>
          </p:cNvSpPr>
          <p:nvPr/>
        </p:nvSpPr>
        <p:spPr bwMode="auto">
          <a:xfrm>
            <a:off x="332739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-Down Arrow 89"/>
          <p:cNvSpPr>
            <a:spLocks noChangeAspect="1"/>
          </p:cNvSpPr>
          <p:nvPr/>
        </p:nvSpPr>
        <p:spPr bwMode="auto">
          <a:xfrm rot="19685920">
            <a:off x="2640645" y="3308349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-Down Arrow 90"/>
          <p:cNvSpPr>
            <a:spLocks noChangeAspect="1"/>
          </p:cNvSpPr>
          <p:nvPr/>
        </p:nvSpPr>
        <p:spPr bwMode="auto">
          <a:xfrm rot="2377343">
            <a:off x="4413144" y="3308351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-Down Arrow 91"/>
          <p:cNvSpPr>
            <a:spLocks noChangeAspect="1"/>
          </p:cNvSpPr>
          <p:nvPr/>
        </p:nvSpPr>
        <p:spPr bwMode="auto">
          <a:xfrm>
            <a:off x="645159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-Down Arrow 45"/>
          <p:cNvSpPr>
            <a:spLocks noChangeAspect="1"/>
          </p:cNvSpPr>
          <p:nvPr/>
        </p:nvSpPr>
        <p:spPr bwMode="auto">
          <a:xfrm rot="19685920">
            <a:off x="5040948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 bwMode="auto">
          <a:xfrm>
            <a:off x="4952970" y="3657600"/>
            <a:ext cx="3695730" cy="20574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48"/>
          <p:cNvGrpSpPr>
            <a:grpSpLocks noChangeAspect="1"/>
          </p:cNvGrpSpPr>
          <p:nvPr/>
        </p:nvGrpSpPr>
        <p:grpSpPr>
          <a:xfrm>
            <a:off x="6229327" y="2440210"/>
            <a:ext cx="1239012" cy="762875"/>
            <a:chOff x="1409700" y="3761003"/>
            <a:chExt cx="3441700" cy="2119097"/>
          </a:xfrm>
        </p:grpSpPr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6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58" name="Parallelogram 57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5067300" y="4203699"/>
            <a:ext cx="3365500" cy="762001"/>
            <a:chOff x="281852" y="3647840"/>
            <a:chExt cx="8689400" cy="2095644"/>
          </a:xfrm>
        </p:grpSpPr>
        <p:pic>
          <p:nvPicPr>
            <p:cNvPr id="43" name="Picture 2" descr="C:\Users\maraujo\Dropbox\acomp_heavy5star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852" y="3659656"/>
              <a:ext cx="2762684" cy="2072013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" descr="C:\Users\maraujo\Dropbox\bcomp_heavy5star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064" y="3647840"/>
              <a:ext cx="2794191" cy="2095644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C:\Users\maraujo\Dropbox\ccomp_1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452" y="3864769"/>
              <a:ext cx="33528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/>
            <p:cNvSpPr/>
            <p:nvPr/>
          </p:nvSpPr>
          <p:spPr bwMode="auto">
            <a:xfrm>
              <a:off x="2082800" y="41148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35433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4787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4914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46482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7084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6079067" y="4656667"/>
              <a:ext cx="1337733" cy="829733"/>
            </a:xfrm>
            <a:custGeom>
              <a:avLst/>
              <a:gdLst>
                <a:gd name="connsiteX0" fmla="*/ 0 w 1337733"/>
                <a:gd name="connsiteY0" fmla="*/ 812800 h 829733"/>
                <a:gd name="connsiteX1" fmla="*/ 440266 w 1337733"/>
                <a:gd name="connsiteY1" fmla="*/ 118533 h 829733"/>
                <a:gd name="connsiteX2" fmla="*/ 711200 w 1337733"/>
                <a:gd name="connsiteY2" fmla="*/ 0 h 829733"/>
                <a:gd name="connsiteX3" fmla="*/ 1066800 w 1337733"/>
                <a:gd name="connsiteY3" fmla="*/ 84666 h 829733"/>
                <a:gd name="connsiteX4" fmla="*/ 1337733 w 1337733"/>
                <a:gd name="connsiteY4" fmla="*/ 829733 h 829733"/>
                <a:gd name="connsiteX5" fmla="*/ 1337733 w 1337733"/>
                <a:gd name="connsiteY5" fmla="*/ 829733 h 8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733" h="829733">
                  <a:moveTo>
                    <a:pt x="0" y="812800"/>
                  </a:moveTo>
                  <a:lnTo>
                    <a:pt x="440266" y="118533"/>
                  </a:lnTo>
                  <a:lnTo>
                    <a:pt x="711200" y="0"/>
                  </a:lnTo>
                  <a:lnTo>
                    <a:pt x="1066800" y="84666"/>
                  </a:lnTo>
                  <a:lnTo>
                    <a:pt x="1337733" y="829733"/>
                  </a:lnTo>
                  <a:lnTo>
                    <a:pt x="1337733" y="829733"/>
                  </a:lnTo>
                </a:path>
              </a:pathLst>
            </a:custGeom>
            <a:noFill/>
            <a:ln w="762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607450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4000" b="1" dirty="0">
                <a:solidFill>
                  <a:schemeClr val="tx2"/>
                </a:solidFill>
              </a:rPr>
              <a:t>Cross-</a:t>
            </a:r>
            <a:r>
              <a:rPr lang="en-US" sz="4000" b="1" dirty="0" err="1">
                <a:solidFill>
                  <a:schemeClr val="tx2"/>
                </a:solidFill>
              </a:rPr>
              <a:t>disciplinarity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pic>
        <p:nvPicPr>
          <p:cNvPr id="22" name="Picture 21" descr="hado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20" y="2476500"/>
            <a:ext cx="711200" cy="711200"/>
          </a:xfrm>
          <a:prstGeom prst="rect">
            <a:avLst/>
          </a:prstGeom>
        </p:spPr>
      </p:pic>
      <p:grpSp>
        <p:nvGrpSpPr>
          <p:cNvPr id="8" name="Group 40"/>
          <p:cNvGrpSpPr/>
          <p:nvPr/>
        </p:nvGrpSpPr>
        <p:grpSpPr>
          <a:xfrm>
            <a:off x="4545788" y="2540795"/>
            <a:ext cx="638770" cy="647700"/>
            <a:chOff x="2259818" y="2591595"/>
            <a:chExt cx="638770" cy="64770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1936564" y="2914849"/>
              <a:ext cx="647700" cy="1191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2246127" y="3014861"/>
              <a:ext cx="257175" cy="17145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2298514" y="2838649"/>
              <a:ext cx="542924" cy="39052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A50021"/>
              </a:solidFill>
              <a:prstDash val="solid"/>
              <a:round/>
              <a:headEnd type="none" w="sm" len="sm"/>
              <a:tailEnd type="arrow" w="med" len="med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V="1">
              <a:off x="2260414" y="3219649"/>
              <a:ext cx="638174" cy="952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sm" len="sm"/>
              <a:tailEnd type="arrow" w="sm" len="lg"/>
            </a:ln>
            <a:effectLst/>
          </p:spPr>
        </p:cxnSp>
      </p:grpSp>
      <p:grpSp>
        <p:nvGrpSpPr>
          <p:cNvPr id="72" name="Group 71"/>
          <p:cNvGrpSpPr/>
          <p:nvPr/>
        </p:nvGrpSpPr>
        <p:grpSpPr>
          <a:xfrm>
            <a:off x="1841470" y="3657600"/>
            <a:ext cx="2603500" cy="2146300"/>
            <a:chOff x="1841470" y="3657600"/>
            <a:chExt cx="2603500" cy="2146300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757" y="3949703"/>
              <a:ext cx="2432051" cy="1752584"/>
            </a:xfrm>
            <a:prstGeom prst="rect">
              <a:avLst/>
            </a:prstGeom>
            <a:noFill/>
            <a:ln w="28575">
              <a:noFill/>
              <a:miter lim="800000"/>
              <a:headEnd type="none" w="sm" len="sm"/>
              <a:tailEnd/>
            </a:ln>
          </p:spPr>
        </p:pic>
        <p:sp>
          <p:nvSpPr>
            <p:cNvPr id="30" name="Rectangle 29"/>
            <p:cNvSpPr/>
            <p:nvPr/>
          </p:nvSpPr>
          <p:spPr bwMode="auto">
            <a:xfrm>
              <a:off x="1841470" y="3657600"/>
              <a:ext cx="2603500" cy="2146300"/>
            </a:xfrm>
            <a:prstGeom prst="rect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 descr="M45url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670" y="2518832"/>
            <a:ext cx="965200" cy="643467"/>
          </a:xfrm>
          <a:prstGeom prst="rect">
            <a:avLst/>
          </a:prstGeom>
        </p:spPr>
      </p:pic>
      <p:sp>
        <p:nvSpPr>
          <p:cNvPr id="89" name="Up-Down Arrow 88"/>
          <p:cNvSpPr>
            <a:spLocks noChangeAspect="1"/>
          </p:cNvSpPr>
          <p:nvPr/>
        </p:nvSpPr>
        <p:spPr bwMode="auto">
          <a:xfrm>
            <a:off x="332739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-Down Arrow 89"/>
          <p:cNvSpPr>
            <a:spLocks noChangeAspect="1"/>
          </p:cNvSpPr>
          <p:nvPr/>
        </p:nvSpPr>
        <p:spPr bwMode="auto">
          <a:xfrm rot="19685920">
            <a:off x="2640645" y="3308349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-Down Arrow 90"/>
          <p:cNvSpPr>
            <a:spLocks noChangeAspect="1"/>
          </p:cNvSpPr>
          <p:nvPr/>
        </p:nvSpPr>
        <p:spPr bwMode="auto">
          <a:xfrm rot="2377343">
            <a:off x="4413144" y="3308351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Up-Down Arrow 91"/>
          <p:cNvSpPr>
            <a:spLocks noChangeAspect="1"/>
          </p:cNvSpPr>
          <p:nvPr/>
        </p:nvSpPr>
        <p:spPr bwMode="auto">
          <a:xfrm>
            <a:off x="6451595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-Down Arrow 45"/>
          <p:cNvSpPr>
            <a:spLocks noChangeAspect="1"/>
          </p:cNvSpPr>
          <p:nvPr/>
        </p:nvSpPr>
        <p:spPr bwMode="auto">
          <a:xfrm rot="19685920">
            <a:off x="5040948" y="3308350"/>
            <a:ext cx="158750" cy="241300"/>
          </a:xfrm>
          <a:prstGeom prst="up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 bwMode="auto">
          <a:xfrm>
            <a:off x="4952970" y="3657600"/>
            <a:ext cx="3695730" cy="205740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48"/>
          <p:cNvGrpSpPr>
            <a:grpSpLocks noChangeAspect="1"/>
          </p:cNvGrpSpPr>
          <p:nvPr/>
        </p:nvGrpSpPr>
        <p:grpSpPr>
          <a:xfrm>
            <a:off x="6229327" y="2440210"/>
            <a:ext cx="1239012" cy="762875"/>
            <a:chOff x="1409700" y="3761003"/>
            <a:chExt cx="3441700" cy="2119097"/>
          </a:xfrm>
        </p:grpSpPr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6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58" name="Parallelogram 57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61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5067300" y="4203699"/>
            <a:ext cx="3365500" cy="762001"/>
            <a:chOff x="281852" y="3647840"/>
            <a:chExt cx="8689400" cy="2095644"/>
          </a:xfrm>
        </p:grpSpPr>
        <p:pic>
          <p:nvPicPr>
            <p:cNvPr id="43" name="Picture 2" descr="C:\Users\maraujo\Dropbox\acomp_heavy5star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852" y="3659656"/>
              <a:ext cx="2762684" cy="2072013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" descr="C:\Users\maraujo\Dropbox\bcomp_heavy5star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064" y="3647840"/>
              <a:ext cx="2794191" cy="2095644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C:\Users\maraujo\Dropbox\ccomp_1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452" y="3864769"/>
              <a:ext cx="3352800" cy="1866900"/>
            </a:xfrm>
            <a:prstGeom prst="rect">
              <a:avLst/>
            </a:prstGeom>
            <a:noFill/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/>
            <p:cNvSpPr/>
            <p:nvPr/>
          </p:nvSpPr>
          <p:spPr bwMode="auto">
            <a:xfrm>
              <a:off x="2082800" y="41148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35433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4787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4914900" y="41402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46482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3708400" y="4127500"/>
              <a:ext cx="58419" cy="1130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6079067" y="4656667"/>
              <a:ext cx="1337733" cy="829733"/>
            </a:xfrm>
            <a:custGeom>
              <a:avLst/>
              <a:gdLst>
                <a:gd name="connsiteX0" fmla="*/ 0 w 1337733"/>
                <a:gd name="connsiteY0" fmla="*/ 812800 h 829733"/>
                <a:gd name="connsiteX1" fmla="*/ 440266 w 1337733"/>
                <a:gd name="connsiteY1" fmla="*/ 118533 h 829733"/>
                <a:gd name="connsiteX2" fmla="*/ 711200 w 1337733"/>
                <a:gd name="connsiteY2" fmla="*/ 0 h 829733"/>
                <a:gd name="connsiteX3" fmla="*/ 1066800 w 1337733"/>
                <a:gd name="connsiteY3" fmla="*/ 84666 h 829733"/>
                <a:gd name="connsiteX4" fmla="*/ 1337733 w 1337733"/>
                <a:gd name="connsiteY4" fmla="*/ 829733 h 829733"/>
                <a:gd name="connsiteX5" fmla="*/ 1337733 w 1337733"/>
                <a:gd name="connsiteY5" fmla="*/ 829733 h 8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7733" h="829733">
                  <a:moveTo>
                    <a:pt x="0" y="812800"/>
                  </a:moveTo>
                  <a:lnTo>
                    <a:pt x="440266" y="118533"/>
                  </a:lnTo>
                  <a:lnTo>
                    <a:pt x="711200" y="0"/>
                  </a:lnTo>
                  <a:lnTo>
                    <a:pt x="1066800" y="84666"/>
                  </a:lnTo>
                  <a:lnTo>
                    <a:pt x="1337733" y="829733"/>
                  </a:lnTo>
                  <a:lnTo>
                    <a:pt x="1337733" y="829733"/>
                  </a:lnTo>
                </a:path>
              </a:pathLst>
            </a:custGeom>
            <a:noFill/>
            <a:ln w="762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740490" y="508000"/>
            <a:ext cx="3610634" cy="923330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you! 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285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69C784A-EC89-5143-A16D-FFB2819ACE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Power law in the degree distribution [Faloutsos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x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 3 SIGCOMM99]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5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39946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sp>
        <p:nvSpPr>
          <p:cNvPr id="39947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39948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1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39952" name="Picture 19" descr="0iteration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3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B08736-DB16-4E41-958E-9C52887E0C1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Power law in the degree distribution [Faloutsos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x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 3 SIGCOMM99]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41995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2" name="Date Placeholder 2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8338" y="6197600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5E370C-AD2B-B84B-923D-F194F5B2AB90}" type="slidenum">
              <a:rPr lang="en-US" altLang="ko-KR" sz="1800">
                <a:latin typeface="Times New Roman" charset="0"/>
              </a:rPr>
              <a:pPr eaLnBrk="1" hangingPunct="1"/>
              <a:t>16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20480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 – 4 observations: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4806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07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09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10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11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12" name="Footer Placeholder 1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400">
                <a:latin typeface="Times New Roman" charset="0"/>
              </a:rPr>
              <a:t>L. Akoglu, M. McGlohon, C. Faloutsos</a:t>
            </a:r>
            <a:endParaRPr lang="en-US" sz="1400">
              <a:latin typeface="Times New Roman" charset="0"/>
            </a:endParaRPr>
          </a:p>
        </p:txBody>
      </p:sp>
      <p:sp>
        <p:nvSpPr>
          <p:cNvPr id="204813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685800" y="6230938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Times New Roman" charset="0"/>
              </a:rPr>
              <a:t>PAKDD 2021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72349" y="2374900"/>
            <a:ext cx="18716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1.4B nodes</a:t>
            </a:r>
          </a:p>
          <a:p>
            <a:pPr algn="l"/>
            <a:r>
              <a:rPr lang="en-US" dirty="0"/>
              <a:t>6B edges</a:t>
            </a:r>
          </a:p>
        </p:txBody>
      </p:sp>
      <p:pic>
        <p:nvPicPr>
          <p:cNvPr id="16" name="Picture 15" descr="www-logo-119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588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8338" y="6197600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C25119-1FF9-CE44-B9A7-F3EB38DC1F31}" type="slidenum">
              <a:rPr lang="en-US" altLang="ko-KR" sz="1800">
                <a:latin typeface="Times New Roman" charset="0"/>
              </a:rPr>
              <a:pPr eaLnBrk="1" hangingPunct="1"/>
              <a:t>17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20582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5830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31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3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4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5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6" name="Footer Placeholder 1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400">
                <a:latin typeface="Times New Roman" charset="0"/>
              </a:rPr>
              <a:t>L. Akoglu, M. McGlohon, C. Faloutsos</a:t>
            </a:r>
            <a:endParaRPr lang="en-US" sz="1400">
              <a:latin typeface="Times New Roman" charset="0"/>
            </a:endParaRPr>
          </a:p>
        </p:txBody>
      </p:sp>
      <p:sp>
        <p:nvSpPr>
          <p:cNvPr id="205837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685800" y="6230938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Times New Roman" charset="0"/>
              </a:rPr>
              <a:t>PAKDD 2021</a:t>
            </a:r>
          </a:p>
        </p:txBody>
      </p:sp>
      <p:sp>
        <p:nvSpPr>
          <p:cNvPr id="205838" name="TextBox 14"/>
          <p:cNvSpPr txBox="1">
            <a:spLocks noChangeArrowheads="1"/>
          </p:cNvSpPr>
          <p:nvPr/>
        </p:nvSpPr>
        <p:spPr bwMode="auto">
          <a:xfrm>
            <a:off x="7313613" y="3771900"/>
            <a:ext cx="15573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1) 10K x </a:t>
            </a:r>
          </a:p>
          <a:p>
            <a:pPr algn="l" eaLnBrk="1" hangingPunct="1"/>
            <a:r>
              <a:rPr lang="en-US"/>
              <a:t>larger</a:t>
            </a:r>
          </a:p>
          <a:p>
            <a:pPr algn="l" eaLnBrk="1" hangingPunct="1"/>
            <a:r>
              <a:rPr lang="en-US"/>
              <a:t>than next</a:t>
            </a:r>
          </a:p>
        </p:txBody>
      </p:sp>
      <p:pic>
        <p:nvPicPr>
          <p:cNvPr id="16" name="Picture 15" descr="www-logo-119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48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8338" y="6197600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44FE29-990D-C74C-920E-B698A1339905}" type="slidenum">
              <a:rPr lang="en-US" altLang="ko-KR" sz="1800">
                <a:latin typeface="Times New Roman" charset="0"/>
              </a:rPr>
              <a:pPr eaLnBrk="1" hangingPunct="1"/>
              <a:t>18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206850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6854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55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57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58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59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60" name="Footer Placeholder 1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400">
                <a:latin typeface="Times New Roman" charset="0"/>
              </a:rPr>
              <a:t>L. Akoglu, M. McGlohon, C. Faloutsos</a:t>
            </a:r>
            <a:endParaRPr lang="en-US" sz="1400">
              <a:latin typeface="Times New Roman" charset="0"/>
            </a:endParaRPr>
          </a:p>
        </p:txBody>
      </p:sp>
      <p:sp>
        <p:nvSpPr>
          <p:cNvPr id="206861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685800" y="6230938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Times New Roman" charset="0"/>
              </a:rPr>
              <a:t>PAKDD 2021</a:t>
            </a:r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2349500" y="2298700"/>
            <a:ext cx="292100" cy="2667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63" name="TextBox 16"/>
          <p:cNvSpPr txBox="1">
            <a:spLocks noChangeArrowheads="1"/>
          </p:cNvSpPr>
          <p:nvPr/>
        </p:nvSpPr>
        <p:spPr bwMode="auto">
          <a:xfrm>
            <a:off x="215900" y="3060700"/>
            <a:ext cx="15192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8000"/>
                </a:solidFill>
              </a:rPr>
              <a:t>2) ~0.7B </a:t>
            </a:r>
          </a:p>
          <a:p>
            <a:pPr algn="l" eaLnBrk="1" hangingPunct="1"/>
            <a:r>
              <a:rPr lang="en-US">
                <a:solidFill>
                  <a:srgbClr val="008000"/>
                </a:solidFill>
              </a:rPr>
              <a:t>singleton</a:t>
            </a:r>
          </a:p>
          <a:p>
            <a:pPr algn="l" eaLnBrk="1" hangingPunct="1"/>
            <a:r>
              <a:rPr lang="en-US">
                <a:solidFill>
                  <a:srgbClr val="008000"/>
                </a:solidFill>
              </a:rPr>
              <a:t> nodes</a:t>
            </a:r>
          </a:p>
        </p:txBody>
      </p:sp>
      <p:pic>
        <p:nvPicPr>
          <p:cNvPr id="17" name="Picture 16" descr="www-logo-119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173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8338" y="6197600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64A36F5-25DB-434A-B056-D14F70A566BD}" type="slidenum">
              <a:rPr lang="en-US" altLang="ko-KR" sz="1800">
                <a:latin typeface="Times New Roman" charset="0"/>
              </a:rPr>
              <a:pPr eaLnBrk="1" hangingPunct="1"/>
              <a:t>19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20787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7878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79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1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2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3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4" name="Footer Placeholder 1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400">
                <a:latin typeface="Times New Roman" charset="0"/>
              </a:rPr>
              <a:t>L. Akoglu, M. McGlohon, C. Faloutsos</a:t>
            </a:r>
            <a:endParaRPr lang="en-US" sz="1400">
              <a:latin typeface="Times New Roman" charset="0"/>
            </a:endParaRPr>
          </a:p>
        </p:txBody>
      </p:sp>
      <p:sp>
        <p:nvSpPr>
          <p:cNvPr id="207885" name="Date Placeholder 14"/>
          <p:cNvSpPr>
            <a:spLocks noGrp="1"/>
          </p:cNvSpPr>
          <p:nvPr>
            <p:ph type="dt" sz="quarter" idx="10"/>
          </p:nvPr>
        </p:nvSpPr>
        <p:spPr>
          <a:xfrm>
            <a:off x="685800" y="6230938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Times New Roman" charset="0"/>
              </a:rPr>
              <a:t>PAKDD 2021</a:t>
            </a:r>
          </a:p>
        </p:txBody>
      </p:sp>
      <p:cxnSp>
        <p:nvCxnSpPr>
          <p:cNvPr id="207886" name="Straight Connector 17"/>
          <p:cNvCxnSpPr>
            <a:cxnSpLocks noChangeShapeType="1"/>
          </p:cNvCxnSpPr>
          <p:nvPr/>
        </p:nvCxnSpPr>
        <p:spPr bwMode="auto">
          <a:xfrm rot="16200000" flipH="1">
            <a:off x="2330450" y="3816350"/>
            <a:ext cx="1879600" cy="1308100"/>
          </a:xfrm>
          <a:prstGeom prst="line">
            <a:avLst/>
          </a:prstGeom>
          <a:noFill/>
          <a:ln w="889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207887" name="TextBox 15"/>
          <p:cNvSpPr txBox="1">
            <a:spLocks noChangeArrowheads="1"/>
          </p:cNvSpPr>
          <p:nvPr/>
        </p:nvSpPr>
        <p:spPr bwMode="auto">
          <a:xfrm>
            <a:off x="-22225" y="4025900"/>
            <a:ext cx="1778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3) SLOPE!</a:t>
            </a:r>
          </a:p>
        </p:txBody>
      </p:sp>
      <p:pic>
        <p:nvPicPr>
          <p:cNvPr id="17" name="Picture 16" descr="www-logo-119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276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399" y="1524000"/>
            <a:ext cx="6201103" cy="46482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Prof. Reddy</a:t>
            </a:r>
          </a:p>
          <a:p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864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70738" y="6146800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59C83-5C87-B043-97F2-66E92E276F59}" type="slidenum">
              <a:rPr lang="en-US" altLang="ko-KR" sz="1800">
                <a:latin typeface="Times New Roman" charset="0"/>
              </a:rPr>
              <a:pPr eaLnBrk="1" hangingPunct="1"/>
              <a:t>20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208898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8902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903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5" name="Text Box 11"/>
          <p:cNvSpPr txBox="1">
            <a:spLocks noChangeArrowheads="1"/>
          </p:cNvSpPr>
          <p:nvPr/>
        </p:nvSpPr>
        <p:spPr bwMode="auto">
          <a:xfrm>
            <a:off x="3276600" y="2687638"/>
            <a:ext cx="1371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/>
              <a:t>300-size cmpt</a:t>
            </a:r>
          </a:p>
          <a:p>
            <a:pPr eaLnBrk="1" hangingPunct="1"/>
            <a:r>
              <a:rPr lang="en-US" altLang="ko-KR" sz="2000"/>
              <a:t>X 500.</a:t>
            </a:r>
          </a:p>
          <a:p>
            <a:pPr eaLnBrk="1" hangingPunct="1"/>
            <a:r>
              <a:rPr lang="en-US" altLang="ko-KR" sz="2000"/>
              <a:t>Why?</a:t>
            </a:r>
          </a:p>
        </p:txBody>
      </p:sp>
      <p:sp>
        <p:nvSpPr>
          <p:cNvPr id="208906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7" name="Text Box 12"/>
          <p:cNvSpPr txBox="1">
            <a:spLocks noChangeArrowheads="1"/>
          </p:cNvSpPr>
          <p:nvPr/>
        </p:nvSpPr>
        <p:spPr bwMode="auto">
          <a:xfrm>
            <a:off x="4191000" y="3441700"/>
            <a:ext cx="1905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/>
              <a:t>1100-size cmpt</a:t>
            </a:r>
          </a:p>
          <a:p>
            <a:pPr eaLnBrk="1" hangingPunct="1"/>
            <a:r>
              <a:rPr lang="en-US" altLang="ko-KR" sz="2000"/>
              <a:t>X 65.</a:t>
            </a:r>
          </a:p>
          <a:p>
            <a:pPr eaLnBrk="1" hangingPunct="1"/>
            <a:r>
              <a:rPr lang="en-US" altLang="ko-KR" sz="2000"/>
              <a:t>Why?</a:t>
            </a:r>
          </a:p>
        </p:txBody>
      </p:sp>
      <p:sp>
        <p:nvSpPr>
          <p:cNvPr id="208908" name="Line 14"/>
          <p:cNvSpPr>
            <a:spLocks noChangeShapeType="1"/>
          </p:cNvSpPr>
          <p:nvPr/>
        </p:nvSpPr>
        <p:spPr bwMode="auto">
          <a:xfrm>
            <a:off x="3733800" y="4038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9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10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11" name="Line 17"/>
          <p:cNvSpPr>
            <a:spLocks noChangeShapeType="1"/>
          </p:cNvSpPr>
          <p:nvPr/>
        </p:nvSpPr>
        <p:spPr bwMode="auto">
          <a:xfrm flipH="1">
            <a:off x="4267200" y="4419600"/>
            <a:ext cx="228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12" name="Footer Placeholder 1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400">
                <a:latin typeface="Times New Roman" charset="0"/>
              </a:rPr>
              <a:t>L. Akoglu, M. McGlohon, C. Faloutsos</a:t>
            </a:r>
            <a:endParaRPr lang="en-US" sz="1400">
              <a:latin typeface="Times New Roman" charset="0"/>
            </a:endParaRPr>
          </a:p>
        </p:txBody>
      </p:sp>
      <p:sp>
        <p:nvSpPr>
          <p:cNvPr id="208913" name="Date Placeholder 18"/>
          <p:cNvSpPr>
            <a:spLocks noGrp="1"/>
          </p:cNvSpPr>
          <p:nvPr>
            <p:ph type="dt" sz="quarter" idx="10"/>
          </p:nvPr>
        </p:nvSpPr>
        <p:spPr>
          <a:xfrm>
            <a:off x="601663" y="6230938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Times New Roman" charset="0"/>
              </a:rPr>
              <a:t>PAKDD 2021</a:t>
            </a:r>
          </a:p>
        </p:txBody>
      </p:sp>
      <p:cxnSp>
        <p:nvCxnSpPr>
          <p:cNvPr id="208914" name="Straight Connector 18"/>
          <p:cNvCxnSpPr>
            <a:cxnSpLocks noChangeShapeType="1"/>
          </p:cNvCxnSpPr>
          <p:nvPr/>
        </p:nvCxnSpPr>
        <p:spPr bwMode="auto">
          <a:xfrm rot="16200000" flipH="1">
            <a:off x="2330450" y="3816350"/>
            <a:ext cx="1879600" cy="1308100"/>
          </a:xfrm>
          <a:prstGeom prst="line">
            <a:avLst/>
          </a:prstGeom>
          <a:noFill/>
          <a:ln w="889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sp>
        <p:nvSpPr>
          <p:cNvPr id="208915" name="TextBox 19"/>
          <p:cNvSpPr txBox="1">
            <a:spLocks noChangeArrowheads="1"/>
          </p:cNvSpPr>
          <p:nvPr/>
        </p:nvSpPr>
        <p:spPr bwMode="auto">
          <a:xfrm>
            <a:off x="249238" y="5003800"/>
            <a:ext cx="16668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1"/>
                </a:solidFill>
              </a:rPr>
              <a:t>4) Spikes!</a:t>
            </a:r>
          </a:p>
        </p:txBody>
      </p:sp>
      <p:pic>
        <p:nvPicPr>
          <p:cNvPr id="21" name="Picture 20" descr="www-logo-119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767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39000" y="6180138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9FBABE-22DD-9D44-A4EC-524C4DEE88D5}" type="slidenum">
              <a:rPr lang="en-US" altLang="ko-KR" sz="1800">
                <a:latin typeface="Times New Roman" charset="0"/>
              </a:rPr>
              <a:pPr eaLnBrk="1" hangingPunct="1"/>
              <a:t>21</a:t>
            </a:fld>
            <a:endParaRPr lang="en-US" altLang="ko-KR" sz="1400">
              <a:latin typeface="Times New Roman" charset="0"/>
            </a:endParaRPr>
          </a:p>
        </p:txBody>
      </p:sp>
      <p:pic>
        <p:nvPicPr>
          <p:cNvPr id="209922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9926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0" name="Text Box 12"/>
          <p:cNvSpPr txBox="1">
            <a:spLocks noChangeArrowheads="1"/>
          </p:cNvSpPr>
          <p:nvPr/>
        </p:nvSpPr>
        <p:spPr bwMode="auto">
          <a:xfrm>
            <a:off x="4191000" y="3200400"/>
            <a:ext cx="25638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/>
              <a:t>suspicious</a:t>
            </a:r>
          </a:p>
          <a:p>
            <a:pPr eaLnBrk="1" hangingPunct="1"/>
            <a:r>
              <a:rPr lang="en-US" altLang="ko-KR" sz="2000"/>
              <a:t>financial-advice sites</a:t>
            </a:r>
          </a:p>
          <a:p>
            <a:pPr eaLnBrk="1" hangingPunct="1"/>
            <a:r>
              <a:rPr lang="en-US" altLang="ko-KR" sz="2000"/>
              <a:t>(not existing now)</a:t>
            </a:r>
          </a:p>
        </p:txBody>
      </p:sp>
      <p:sp>
        <p:nvSpPr>
          <p:cNvPr id="209931" name="Line 14"/>
          <p:cNvSpPr>
            <a:spLocks noChangeShapeType="1"/>
          </p:cNvSpPr>
          <p:nvPr/>
        </p:nvSpPr>
        <p:spPr bwMode="auto">
          <a:xfrm>
            <a:off x="3733800" y="4038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2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3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4" name="Line 17"/>
          <p:cNvSpPr>
            <a:spLocks noChangeShapeType="1"/>
          </p:cNvSpPr>
          <p:nvPr/>
        </p:nvSpPr>
        <p:spPr bwMode="auto">
          <a:xfrm flipH="1">
            <a:off x="4267200" y="4419600"/>
            <a:ext cx="228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5" name="Footer Placeholder 1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400">
                <a:latin typeface="Times New Roman" charset="0"/>
              </a:rPr>
              <a:t>L. Akoglu, M. McGlohon, C. Faloutsos</a:t>
            </a:r>
            <a:endParaRPr lang="en-US" sz="1400">
              <a:latin typeface="Times New Roman" charset="0"/>
            </a:endParaRPr>
          </a:p>
        </p:txBody>
      </p:sp>
      <p:sp>
        <p:nvSpPr>
          <p:cNvPr id="209936" name="Date Placeholder 17"/>
          <p:cNvSpPr>
            <a:spLocks noGrp="1"/>
          </p:cNvSpPr>
          <p:nvPr>
            <p:ph type="dt" sz="quarter" idx="10"/>
          </p:nvPr>
        </p:nvSpPr>
        <p:spPr>
          <a:xfrm>
            <a:off x="381000" y="6215063"/>
            <a:ext cx="1905000" cy="457200"/>
          </a:xfrm>
          <a:noFill/>
          <a:ln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Times New Roman" charset="0"/>
              </a:rPr>
              <a:t>PAKDD 2021</a:t>
            </a:r>
          </a:p>
        </p:txBody>
      </p:sp>
      <p:cxnSp>
        <p:nvCxnSpPr>
          <p:cNvPr id="209937" name="Straight Connector 17"/>
          <p:cNvCxnSpPr>
            <a:cxnSpLocks noChangeShapeType="1"/>
          </p:cNvCxnSpPr>
          <p:nvPr/>
        </p:nvCxnSpPr>
        <p:spPr bwMode="auto">
          <a:xfrm rot="16200000" flipH="1">
            <a:off x="2330450" y="3816350"/>
            <a:ext cx="1879600" cy="1308100"/>
          </a:xfrm>
          <a:prstGeom prst="line">
            <a:avLst/>
          </a:prstGeom>
          <a:noFill/>
          <a:ln w="889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noFill/>
              </a14:hiddenFill>
            </a:ext>
          </a:extLst>
        </p:spPr>
      </p:cxnSp>
      <p:pic>
        <p:nvPicPr>
          <p:cNvPr id="19" name="Picture 18" descr="www-logo-119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4200" y="118110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0713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P1.1: Patterns: Degree; Triangles</a:t>
            </a:r>
          </a:p>
          <a:p>
            <a:pPr lvl="1"/>
            <a:r>
              <a:rPr lang="en-US">
                <a:ea typeface="ＭＳ Ｐゴシック" charset="-128"/>
                <a:cs typeface="ＭＳ Ｐゴシック" charset="-128"/>
              </a:rPr>
              <a:t>P1.2: Anomaly</a:t>
            </a:r>
            <a:r>
              <a:rPr lang="en-US" dirty="0">
                <a:ea typeface="ＭＳ Ｐゴシック" charset="-128"/>
                <a:cs typeface="ＭＳ Ｐゴシック" charset="-128"/>
              </a:rPr>
              <a:t>/fraud detection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27013" y="27336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51714B-BC3F-6F4E-8531-B2EA01BCC3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30" tIns="45715" rIns="91430" bIns="45715"/>
          <a:lstStyle/>
          <a:p>
            <a:pPr defTabSz="1008063"/>
            <a:r>
              <a:rPr lang="en-US">
                <a:ea typeface="ＭＳ Ｐゴシック" charset="-128"/>
                <a:cs typeface="ＭＳ Ｐゴシック" charset="-128"/>
              </a:rPr>
              <a:t>Solution# S.3: Triangle ‘Laws’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287588"/>
            <a:ext cx="7772400" cy="4113212"/>
          </a:xfrm>
        </p:spPr>
        <p:txBody>
          <a:bodyPr lIns="91430" tIns="45715" rIns="91430" bIns="45715"/>
          <a:lstStyle/>
          <a:p>
            <a:pPr marL="377825" indent="-377825" defTabSz="1008063"/>
            <a:r>
              <a:rPr lang="en-US">
                <a:ea typeface="ＭＳ Ｐゴシック" charset="-128"/>
                <a:cs typeface="ＭＳ Ｐゴシック" charset="-128"/>
              </a:rPr>
              <a:t>Real social networks have a lot of triangles </a:t>
            </a:r>
          </a:p>
        </p:txBody>
      </p:sp>
      <p:grpSp>
        <p:nvGrpSpPr>
          <p:cNvPr id="54278" name="Group 5"/>
          <p:cNvGrpSpPr>
            <a:grpSpLocks/>
          </p:cNvGrpSpPr>
          <p:nvPr/>
        </p:nvGrpSpPr>
        <p:grpSpPr bwMode="auto">
          <a:xfrm>
            <a:off x="6934200" y="1295400"/>
            <a:ext cx="762000" cy="914400"/>
            <a:chOff x="4815" y="899"/>
            <a:chExt cx="530" cy="635"/>
          </a:xfrm>
        </p:grpSpPr>
        <p:sp>
          <p:nvSpPr>
            <p:cNvPr id="54280" name="Oval 4"/>
            <p:cNvSpPr>
              <a:spLocks noChangeArrowheads="1"/>
            </p:cNvSpPr>
            <p:nvPr/>
          </p:nvSpPr>
          <p:spPr bwMode="auto">
            <a:xfrm>
              <a:off x="4815" y="126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1" name="Oval 5"/>
            <p:cNvSpPr>
              <a:spLocks noChangeArrowheads="1"/>
            </p:cNvSpPr>
            <p:nvPr/>
          </p:nvSpPr>
          <p:spPr bwMode="auto">
            <a:xfrm>
              <a:off x="5239" y="1428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82" name="Oval 6"/>
            <p:cNvSpPr>
              <a:spLocks noChangeArrowheads="1"/>
            </p:cNvSpPr>
            <p:nvPr/>
          </p:nvSpPr>
          <p:spPr bwMode="auto">
            <a:xfrm>
              <a:off x="5133" y="89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4283" name="AutoShape 7"/>
            <p:cNvCxnSpPr>
              <a:cxnSpLocks noChangeShapeType="1"/>
              <a:stCxn id="54280" idx="7"/>
              <a:endCxn id="54282" idx="3"/>
            </p:cNvCxnSpPr>
            <p:nvPr/>
          </p:nvCxnSpPr>
          <p:spPr bwMode="auto">
            <a:xfrm flipV="1">
              <a:off x="4906" y="989"/>
              <a:ext cx="242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284" name="AutoShape 8"/>
            <p:cNvCxnSpPr>
              <a:cxnSpLocks noChangeShapeType="1"/>
              <a:stCxn id="54280" idx="5"/>
              <a:endCxn id="54281" idx="2"/>
            </p:cNvCxnSpPr>
            <p:nvPr/>
          </p:nvCxnSpPr>
          <p:spPr bwMode="auto">
            <a:xfrm>
              <a:off x="4906" y="1360"/>
              <a:ext cx="333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54279" name="Date Placeholder 1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415AACC-7530-BE4D-ADEC-13BEB7C6F69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lIns="91430" tIns="45715" rIns="91430" bIns="45715"/>
          <a:lstStyle/>
          <a:p>
            <a:pPr defTabSz="1008063"/>
            <a:r>
              <a:rPr lang="en-US">
                <a:ea typeface="ＭＳ Ｐゴシック" charset="-128"/>
                <a:cs typeface="ＭＳ Ｐゴシック" charset="-128"/>
              </a:rPr>
              <a:t>Solution# S.3: Triangle ‘Laws’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2287588"/>
            <a:ext cx="7772400" cy="4113212"/>
          </a:xfrm>
        </p:spPr>
        <p:txBody>
          <a:bodyPr lIns="91430" tIns="45715" rIns="91430" bIns="45715"/>
          <a:lstStyle/>
          <a:p>
            <a:pPr marL="377825" indent="-377825" defTabSz="1008063"/>
            <a:r>
              <a:rPr lang="en-US" dirty="0">
                <a:ea typeface="ＭＳ Ｐゴシック" charset="-128"/>
                <a:cs typeface="ＭＳ Ｐゴシック" charset="-128"/>
              </a:rPr>
              <a:t>Real social networks have a lot of triangles</a:t>
            </a:r>
          </a:p>
          <a:p>
            <a:pPr marL="819150" lvl="1" indent="-315913" defTabSz="1008063"/>
            <a:r>
              <a:rPr lang="en-US" dirty="0"/>
              <a:t>Friends of friends are friends </a:t>
            </a:r>
          </a:p>
          <a:p>
            <a:pPr marL="377825" indent="-377825" defTabSz="1008063"/>
            <a:r>
              <a:rPr lang="en-US" dirty="0">
                <a:ea typeface="ＭＳ Ｐゴシック" charset="-128"/>
                <a:cs typeface="ＭＳ Ｐゴシック" charset="-128"/>
              </a:rPr>
              <a:t>Any patterns?</a:t>
            </a:r>
          </a:p>
          <a:p>
            <a:pPr marL="777875" lvl="1" indent="-377825" defTabSz="1008063"/>
            <a:r>
              <a:rPr lang="en-US" dirty="0">
                <a:ea typeface="ＭＳ Ｐゴシック" charset="-128"/>
                <a:cs typeface="ＭＳ Ｐゴシック" charset="-128"/>
              </a:rPr>
              <a:t>2x the friends, 2x the triangles ?</a:t>
            </a:r>
          </a:p>
        </p:txBody>
      </p:sp>
      <p:grpSp>
        <p:nvGrpSpPr>
          <p:cNvPr id="55302" name="Group 24"/>
          <p:cNvGrpSpPr>
            <a:grpSpLocks/>
          </p:cNvGrpSpPr>
          <p:nvPr/>
        </p:nvGrpSpPr>
        <p:grpSpPr bwMode="auto">
          <a:xfrm>
            <a:off x="6934200" y="1295400"/>
            <a:ext cx="762000" cy="914400"/>
            <a:chOff x="4815" y="899"/>
            <a:chExt cx="530" cy="635"/>
          </a:xfrm>
        </p:grpSpPr>
        <p:sp>
          <p:nvSpPr>
            <p:cNvPr id="55304" name="Oval 4"/>
            <p:cNvSpPr>
              <a:spLocks noChangeArrowheads="1"/>
            </p:cNvSpPr>
            <p:nvPr/>
          </p:nvSpPr>
          <p:spPr bwMode="auto">
            <a:xfrm>
              <a:off x="4815" y="126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05" name="Oval 5"/>
            <p:cNvSpPr>
              <a:spLocks noChangeArrowheads="1"/>
            </p:cNvSpPr>
            <p:nvPr/>
          </p:nvSpPr>
          <p:spPr bwMode="auto">
            <a:xfrm>
              <a:off x="5239" y="1428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06" name="Oval 6"/>
            <p:cNvSpPr>
              <a:spLocks noChangeArrowheads="1"/>
            </p:cNvSpPr>
            <p:nvPr/>
          </p:nvSpPr>
          <p:spPr bwMode="auto">
            <a:xfrm>
              <a:off x="5133" y="899"/>
              <a:ext cx="106" cy="10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55307" name="AutoShape 7"/>
            <p:cNvCxnSpPr>
              <a:cxnSpLocks noChangeShapeType="1"/>
              <a:stCxn id="55304" idx="7"/>
              <a:endCxn id="55306" idx="3"/>
            </p:cNvCxnSpPr>
            <p:nvPr/>
          </p:nvCxnSpPr>
          <p:spPr bwMode="auto">
            <a:xfrm flipV="1">
              <a:off x="4906" y="989"/>
              <a:ext cx="242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5308" name="AutoShape 8"/>
            <p:cNvCxnSpPr>
              <a:cxnSpLocks noChangeShapeType="1"/>
              <a:stCxn id="55304" idx="5"/>
              <a:endCxn id="55305" idx="2"/>
            </p:cNvCxnSpPr>
            <p:nvPr/>
          </p:nvCxnSpPr>
          <p:spPr bwMode="auto">
            <a:xfrm>
              <a:off x="4906" y="1360"/>
              <a:ext cx="333" cy="1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5309" name="AutoShape 23"/>
            <p:cNvCxnSpPr>
              <a:cxnSpLocks noChangeShapeType="1"/>
              <a:stCxn id="55305" idx="0"/>
              <a:endCxn id="55306" idx="4"/>
            </p:cNvCxnSpPr>
            <p:nvPr/>
          </p:nvCxnSpPr>
          <p:spPr bwMode="auto">
            <a:xfrm flipH="1" flipV="1">
              <a:off x="5186" y="1005"/>
              <a:ext cx="106" cy="42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</p:grpSp>
      <p:sp>
        <p:nvSpPr>
          <p:cNvPr id="55303" name="Date Placeholder 1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8102600" y="3830638"/>
            <a:ext cx="652463" cy="906462"/>
            <a:chOff x="6934200" y="3995738"/>
            <a:chExt cx="652463" cy="906462"/>
          </a:xfrm>
        </p:grpSpPr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6934200" y="4386263"/>
              <a:ext cx="130175" cy="1111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"/>
            <p:cNvSpPr>
              <a:spLocks noChangeArrowheads="1"/>
            </p:cNvSpPr>
            <p:nvPr/>
          </p:nvSpPr>
          <p:spPr bwMode="auto">
            <a:xfrm>
              <a:off x="7456488" y="4552950"/>
              <a:ext cx="130175" cy="1127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6"/>
            <p:cNvSpPr>
              <a:spLocks noChangeArrowheads="1"/>
            </p:cNvSpPr>
            <p:nvPr/>
          </p:nvSpPr>
          <p:spPr bwMode="auto">
            <a:xfrm>
              <a:off x="7324725" y="3995738"/>
              <a:ext cx="131763" cy="112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AutoShape 7"/>
            <p:cNvCxnSpPr>
              <a:cxnSpLocks noChangeShapeType="1"/>
              <a:stCxn id="15" idx="7"/>
              <a:endCxn id="17" idx="3"/>
            </p:cNvCxnSpPr>
            <p:nvPr/>
          </p:nvCxnSpPr>
          <p:spPr bwMode="auto">
            <a:xfrm flipV="1">
              <a:off x="7046913" y="4090988"/>
              <a:ext cx="296862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8"/>
            <p:cNvCxnSpPr>
              <a:cxnSpLocks noChangeShapeType="1"/>
              <a:stCxn id="15" idx="5"/>
              <a:endCxn id="16" idx="2"/>
            </p:cNvCxnSpPr>
            <p:nvPr/>
          </p:nvCxnSpPr>
          <p:spPr bwMode="auto">
            <a:xfrm>
              <a:off x="7046913" y="4481513"/>
              <a:ext cx="409575" cy="127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cxnSp>
          <p:nvCxnSpPr>
            <p:cNvPr id="20" name="AutoShape 23"/>
            <p:cNvCxnSpPr>
              <a:cxnSpLocks noChangeShapeType="1"/>
              <a:stCxn id="16" idx="0"/>
              <a:endCxn id="17" idx="4"/>
            </p:cNvCxnSpPr>
            <p:nvPr/>
          </p:nvCxnSpPr>
          <p:spPr bwMode="auto">
            <a:xfrm flipH="1" flipV="1">
              <a:off x="7389813" y="4108450"/>
              <a:ext cx="131762" cy="4445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6999288" y="4791075"/>
              <a:ext cx="130175" cy="1111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2" name="Straight Connector 24"/>
            <p:cNvCxnSpPr>
              <a:cxnSpLocks noChangeShapeType="1"/>
              <a:stCxn id="15" idx="4"/>
              <a:endCxn id="21" idx="1"/>
            </p:cNvCxnSpPr>
            <p:nvPr/>
          </p:nvCxnSpPr>
          <p:spPr bwMode="auto">
            <a:xfrm rot="16200000" flipH="1">
              <a:off x="6854032" y="4642644"/>
              <a:ext cx="309562" cy="19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cxnSp>
          <p:nvCxnSpPr>
            <p:cNvPr id="23" name="Straight Connector 29"/>
            <p:cNvCxnSpPr>
              <a:cxnSpLocks noChangeShapeType="1"/>
              <a:stCxn id="21" idx="7"/>
              <a:endCxn id="16" idx="3"/>
            </p:cNvCxnSpPr>
            <p:nvPr/>
          </p:nvCxnSpPr>
          <p:spPr bwMode="auto">
            <a:xfrm rot="5400000" flipH="1" flipV="1">
              <a:off x="7213601" y="4545012"/>
              <a:ext cx="158750" cy="365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C96C7ED-A341-6146-85B3-5EF9CAF2F7A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8372" name="Title 1"/>
          <p:cNvSpPr>
            <a:spLocks noGrp="1"/>
          </p:cNvSpPr>
          <p:nvPr>
            <p:ph type="title" idx="4294967295"/>
          </p:nvPr>
        </p:nvSpPr>
        <p:spPr/>
        <p:txBody>
          <a:bodyPr lIns="91430" tIns="45715" rIns="91430" bIns="45715"/>
          <a:lstStyle/>
          <a:p>
            <a:pPr defTabSz="1008063"/>
            <a:r>
              <a:rPr lang="en-US" dirty="0">
                <a:ea typeface="ＭＳ Ｐゴシック" charset="-128"/>
                <a:cs typeface="ＭＳ Ｐゴシック" charset="-128"/>
              </a:rPr>
              <a:t>Triangle Law: #S.3 </a:t>
            </a:r>
            <a:br>
              <a:rPr lang="en-US" dirty="0">
                <a:ea typeface="ＭＳ Ｐゴシック" charset="-128"/>
                <a:cs typeface="ＭＳ Ｐゴシック" charset="-128"/>
              </a:rPr>
            </a:br>
            <a:r>
              <a:rPr lang="en-US" sz="3100" dirty="0">
                <a:ea typeface="ＭＳ Ｐゴシック" charset="-128"/>
                <a:cs typeface="ＭＳ Ｐゴシック" charset="-128"/>
              </a:rPr>
              <a:t>[</a:t>
            </a:r>
            <a:r>
              <a:rPr lang="en-US" sz="3100" dirty="0" err="1">
                <a:ea typeface="ＭＳ Ｐゴシック" charset="-128"/>
                <a:cs typeface="ＭＳ Ｐゴシック" charset="-128"/>
              </a:rPr>
              <a:t>Tsourakakis</a:t>
            </a:r>
            <a:r>
              <a:rPr lang="en-US" sz="3100" dirty="0">
                <a:ea typeface="ＭＳ Ｐゴシック" charset="-128"/>
                <a:cs typeface="ＭＳ Ｐゴシック" charset="-128"/>
              </a:rPr>
              <a:t> ICDM 2008]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373" name="TextBox 10"/>
          <p:cNvSpPr txBox="1">
            <a:spLocks noChangeArrowheads="1"/>
          </p:cNvSpPr>
          <p:nvPr/>
        </p:nvSpPr>
        <p:spPr bwMode="auto">
          <a:xfrm>
            <a:off x="8221663" y="2254250"/>
            <a:ext cx="6429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675" eaLnBrk="0" hangingPunct="0"/>
            <a:r>
              <a:rPr kumimoji="0" lang="en-US" sz="2900">
                <a:latin typeface="Times New Roman" charset="0"/>
              </a:rPr>
              <a:t>SN</a:t>
            </a:r>
          </a:p>
        </p:txBody>
      </p:sp>
      <p:sp>
        <p:nvSpPr>
          <p:cNvPr id="58374" name="TextBox 11"/>
          <p:cNvSpPr txBox="1">
            <a:spLocks noChangeArrowheads="1"/>
          </p:cNvSpPr>
          <p:nvPr/>
        </p:nvSpPr>
        <p:spPr bwMode="auto">
          <a:xfrm>
            <a:off x="0" y="2254250"/>
            <a:ext cx="1306513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675" eaLnBrk="0" hangingPunct="0"/>
            <a:r>
              <a:rPr kumimoji="0" lang="en-US" sz="2900">
                <a:latin typeface="Times New Roman" charset="0"/>
              </a:rPr>
              <a:t>Reuters</a:t>
            </a:r>
          </a:p>
        </p:txBody>
      </p:sp>
      <p:sp>
        <p:nvSpPr>
          <p:cNvPr id="58375" name="TextBox 12"/>
          <p:cNvSpPr txBox="1">
            <a:spLocks noChangeArrowheads="1"/>
          </p:cNvSpPr>
          <p:nvPr/>
        </p:nvSpPr>
        <p:spPr bwMode="auto">
          <a:xfrm>
            <a:off x="-26988" y="4741863"/>
            <a:ext cx="1490663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675" eaLnBrk="0" hangingPunct="0"/>
            <a:r>
              <a:rPr kumimoji="0" lang="en-US" sz="2900">
                <a:latin typeface="Times New Roman" charset="0"/>
              </a:rPr>
              <a:t>Epinions</a:t>
            </a:r>
          </a:p>
        </p:txBody>
      </p:sp>
      <p:sp>
        <p:nvSpPr>
          <p:cNvPr id="58376" name="TextBox 13"/>
          <p:cNvSpPr txBox="1">
            <a:spLocks noChangeArrowheads="1"/>
          </p:cNvSpPr>
          <p:nvPr/>
        </p:nvSpPr>
        <p:spPr bwMode="auto">
          <a:xfrm>
            <a:off x="5181600" y="4524375"/>
            <a:ext cx="4098925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algn="l" defTabSz="828675" eaLnBrk="0" hangingPunct="0"/>
            <a:r>
              <a:rPr kumimoji="0" lang="en-US" sz="2900">
                <a:latin typeface="Times New Roman" charset="0"/>
              </a:rPr>
              <a:t>X-axis: degree</a:t>
            </a:r>
          </a:p>
          <a:p>
            <a:pPr algn="l" defTabSz="828675" eaLnBrk="0" hangingPunct="0"/>
            <a:r>
              <a:rPr kumimoji="0" lang="en-US" sz="2900">
                <a:latin typeface="Times New Roman" charset="0"/>
              </a:rPr>
              <a:t>Y-axis: mean # triangles</a:t>
            </a:r>
          </a:p>
          <a:p>
            <a:pPr algn="l" defTabSz="828675" eaLnBrk="0" hangingPunct="0"/>
            <a:r>
              <a:rPr kumimoji="0" lang="en-US" sz="2900" i="1">
                <a:latin typeface="Times New Roman" charset="0"/>
              </a:rPr>
              <a:t>n</a:t>
            </a:r>
            <a:r>
              <a:rPr kumimoji="0" lang="en-US" sz="2900">
                <a:latin typeface="Times New Roman" charset="0"/>
              </a:rPr>
              <a:t> friends -&gt; ~</a:t>
            </a:r>
            <a:r>
              <a:rPr kumimoji="0" lang="en-US" sz="2900" i="1">
                <a:latin typeface="Times New Roman" charset="0"/>
              </a:rPr>
              <a:t>n</a:t>
            </a:r>
            <a:r>
              <a:rPr kumimoji="0" lang="en-US" sz="2900" baseline="30000">
                <a:latin typeface="Times New Roman" charset="0"/>
              </a:rPr>
              <a:t>1.6</a:t>
            </a:r>
            <a:r>
              <a:rPr kumimoji="0" lang="en-US" sz="2900">
                <a:latin typeface="Times New Roman" charset="0"/>
              </a:rPr>
              <a:t> triangles</a:t>
            </a:r>
          </a:p>
        </p:txBody>
      </p:sp>
      <p:sp>
        <p:nvSpPr>
          <p:cNvPr id="58377" name="Rectangle 14"/>
          <p:cNvSpPr>
            <a:spLocks noChangeArrowheads="1"/>
          </p:cNvSpPr>
          <p:nvPr/>
        </p:nvSpPr>
        <p:spPr bwMode="auto">
          <a:xfrm>
            <a:off x="2498725" y="3843338"/>
            <a:ext cx="898525" cy="346075"/>
          </a:xfrm>
          <a:prstGeom prst="rect">
            <a:avLst/>
          </a:prstGeom>
          <a:solidFill>
            <a:schemeClr val="bg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675" eaLnBrk="0" hangingPunct="0"/>
            <a:endParaRPr kumimoji="0" lang="en-US" sz="2900">
              <a:latin typeface="Times New Roman" charset="0"/>
            </a:endParaRPr>
          </a:p>
        </p:txBody>
      </p:sp>
      <p:sp>
        <p:nvSpPr>
          <p:cNvPr id="58378" name="Rectangle 15"/>
          <p:cNvSpPr>
            <a:spLocks noChangeArrowheads="1"/>
          </p:cNvSpPr>
          <p:nvPr/>
        </p:nvSpPr>
        <p:spPr bwMode="auto">
          <a:xfrm>
            <a:off x="2498725" y="6400800"/>
            <a:ext cx="898525" cy="346075"/>
          </a:xfrm>
          <a:prstGeom prst="rect">
            <a:avLst/>
          </a:prstGeom>
          <a:solidFill>
            <a:schemeClr val="bg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675" eaLnBrk="0" hangingPunct="0"/>
            <a:endParaRPr kumimoji="0" lang="en-US" sz="2900">
              <a:latin typeface="Times New Roman" charset="0"/>
            </a:endParaRPr>
          </a:p>
        </p:txBody>
      </p:sp>
      <p:pic>
        <p:nvPicPr>
          <p:cNvPr id="58379" name="Content Placeholder 3" descr="dtlpEpinions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9538" y="4037013"/>
            <a:ext cx="3054350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0" name="Content Placeholder 3" descr="dtplReuters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188" y="1768475"/>
            <a:ext cx="3065462" cy="22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81" name="Content Placeholder 3" descr="dtlpFlickr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6338" y="1776413"/>
            <a:ext cx="3062287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82" name="Date Placeholder 1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8102600" y="3830638"/>
            <a:ext cx="652463" cy="906462"/>
            <a:chOff x="6934200" y="3995738"/>
            <a:chExt cx="652463" cy="906462"/>
          </a:xfrm>
        </p:grpSpPr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6934200" y="4386263"/>
              <a:ext cx="130175" cy="1111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7456488" y="4552950"/>
              <a:ext cx="130175" cy="11271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7324725" y="3995738"/>
              <a:ext cx="131763" cy="1127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9" name="AutoShape 7"/>
            <p:cNvCxnSpPr>
              <a:cxnSpLocks noChangeShapeType="1"/>
              <a:stCxn id="16" idx="7"/>
              <a:endCxn id="18" idx="3"/>
            </p:cNvCxnSpPr>
            <p:nvPr/>
          </p:nvCxnSpPr>
          <p:spPr bwMode="auto">
            <a:xfrm flipV="1">
              <a:off x="7046913" y="4090988"/>
              <a:ext cx="296862" cy="311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8"/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>
              <a:off x="7046913" y="4481513"/>
              <a:ext cx="409575" cy="127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cxnSp>
          <p:nvCxnSpPr>
            <p:cNvPr id="21" name="AutoShape 23"/>
            <p:cNvCxnSpPr>
              <a:cxnSpLocks noChangeShapeType="1"/>
              <a:stCxn id="17" idx="0"/>
              <a:endCxn id="18" idx="4"/>
            </p:cNvCxnSpPr>
            <p:nvPr/>
          </p:nvCxnSpPr>
          <p:spPr bwMode="auto">
            <a:xfrm flipH="1" flipV="1">
              <a:off x="7389813" y="4108450"/>
              <a:ext cx="131762" cy="4445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6999288" y="4791075"/>
              <a:ext cx="130175" cy="1111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0" tIns="45715" rIns="91430" bIns="45715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3" name="Straight Connector 24"/>
            <p:cNvCxnSpPr>
              <a:cxnSpLocks noChangeShapeType="1"/>
              <a:stCxn id="16" idx="4"/>
              <a:endCxn id="22" idx="1"/>
            </p:cNvCxnSpPr>
            <p:nvPr/>
          </p:nvCxnSpPr>
          <p:spPr bwMode="auto">
            <a:xfrm rot="16200000" flipH="1">
              <a:off x="6854032" y="4642644"/>
              <a:ext cx="309562" cy="19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  <p:cxnSp>
          <p:nvCxnSpPr>
            <p:cNvPr id="24" name="Straight Connector 29"/>
            <p:cNvCxnSpPr>
              <a:cxnSpLocks noChangeShapeType="1"/>
              <a:stCxn id="22" idx="7"/>
              <a:endCxn id="17" idx="3"/>
            </p:cNvCxnSpPr>
            <p:nvPr/>
          </p:nvCxnSpPr>
          <p:spPr bwMode="auto">
            <a:xfrm rot="5400000" flipH="1" flipV="1">
              <a:off x="7213601" y="4545012"/>
              <a:ext cx="158750" cy="3651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</p:spPr>
        </p:cxn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 dirty="0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 dirty="0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 dirty="0">
                <a:ea typeface="ＭＳ Ｐゴシック" charset="-128"/>
                <a:cs typeface="ＭＳ Ｐゴシック" charset="-128"/>
              </a:rPr>
              <a:t>[U Kang, Brendan </a:t>
            </a:r>
            <a:r>
              <a:rPr lang="en-US" altLang="ko-KR" dirty="0" err="1">
                <a:ea typeface="ＭＳ Ｐゴシック" charset="-128"/>
                <a:cs typeface="ＭＳ Ｐゴシック" charset="-128"/>
              </a:rPr>
              <a:t>Meeder</a:t>
            </a:r>
            <a:r>
              <a:rPr lang="en-US" altLang="ko-KR" dirty="0">
                <a:ea typeface="ＭＳ Ｐゴシック" charset="-128"/>
                <a:cs typeface="ＭＳ Ｐゴシック" charset="-128"/>
              </a:rPr>
              <a:t>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26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200400" y="149013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035300" y="2120900"/>
            <a:ext cx="3962400" cy="19177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409950" y="1657350"/>
            <a:ext cx="2336800" cy="2171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289300" y="1841500"/>
            <a:ext cx="2235200" cy="9271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0" name="Freeform 19"/>
          <p:cNvSpPr/>
          <p:nvPr/>
        </p:nvSpPr>
        <p:spPr bwMode="auto">
          <a:xfrm>
            <a:off x="3302000" y="1803400"/>
            <a:ext cx="2425700" cy="1841500"/>
          </a:xfrm>
          <a:custGeom>
            <a:avLst/>
            <a:gdLst>
              <a:gd name="connsiteX0" fmla="*/ 0 w 2425700"/>
              <a:gd name="connsiteY0" fmla="*/ 1841500 h 1841500"/>
              <a:gd name="connsiteX1" fmla="*/ 63500 w 2425700"/>
              <a:gd name="connsiteY1" fmla="*/ 1828800 h 1841500"/>
              <a:gd name="connsiteX2" fmla="*/ 342900 w 2425700"/>
              <a:gd name="connsiteY2" fmla="*/ 1803400 h 1841500"/>
              <a:gd name="connsiteX3" fmla="*/ 406400 w 2425700"/>
              <a:gd name="connsiteY3" fmla="*/ 1790700 h 1841500"/>
              <a:gd name="connsiteX4" fmla="*/ 558800 w 2425700"/>
              <a:gd name="connsiteY4" fmla="*/ 1765300 h 1841500"/>
              <a:gd name="connsiteX5" fmla="*/ 622300 w 2425700"/>
              <a:gd name="connsiteY5" fmla="*/ 1739900 h 1841500"/>
              <a:gd name="connsiteX6" fmla="*/ 673100 w 2425700"/>
              <a:gd name="connsiteY6" fmla="*/ 1727200 h 1841500"/>
              <a:gd name="connsiteX7" fmla="*/ 711200 w 2425700"/>
              <a:gd name="connsiteY7" fmla="*/ 1701800 h 1841500"/>
              <a:gd name="connsiteX8" fmla="*/ 863600 w 2425700"/>
              <a:gd name="connsiteY8" fmla="*/ 1638300 h 1841500"/>
              <a:gd name="connsiteX9" fmla="*/ 901700 w 2425700"/>
              <a:gd name="connsiteY9" fmla="*/ 1612900 h 1841500"/>
              <a:gd name="connsiteX10" fmla="*/ 939800 w 2425700"/>
              <a:gd name="connsiteY10" fmla="*/ 1574800 h 1841500"/>
              <a:gd name="connsiteX11" fmla="*/ 1016000 w 2425700"/>
              <a:gd name="connsiteY11" fmla="*/ 1511300 h 1841500"/>
              <a:gd name="connsiteX12" fmla="*/ 1092200 w 2425700"/>
              <a:gd name="connsiteY12" fmla="*/ 1473200 h 1841500"/>
              <a:gd name="connsiteX13" fmla="*/ 1206500 w 2425700"/>
              <a:gd name="connsiteY13" fmla="*/ 1422400 h 1841500"/>
              <a:gd name="connsiteX14" fmla="*/ 1384300 w 2425700"/>
              <a:gd name="connsiteY14" fmla="*/ 1295400 h 1841500"/>
              <a:gd name="connsiteX15" fmla="*/ 1511300 w 2425700"/>
              <a:gd name="connsiteY15" fmla="*/ 1231900 h 1841500"/>
              <a:gd name="connsiteX16" fmla="*/ 1562100 w 2425700"/>
              <a:gd name="connsiteY16" fmla="*/ 1193800 h 1841500"/>
              <a:gd name="connsiteX17" fmla="*/ 1612900 w 2425700"/>
              <a:gd name="connsiteY17" fmla="*/ 1168400 h 1841500"/>
              <a:gd name="connsiteX18" fmla="*/ 1651000 w 2425700"/>
              <a:gd name="connsiteY18" fmla="*/ 1130300 h 1841500"/>
              <a:gd name="connsiteX19" fmla="*/ 1701800 w 2425700"/>
              <a:gd name="connsiteY19" fmla="*/ 1092200 h 1841500"/>
              <a:gd name="connsiteX20" fmla="*/ 1752600 w 2425700"/>
              <a:gd name="connsiteY20" fmla="*/ 1041400 h 1841500"/>
              <a:gd name="connsiteX21" fmla="*/ 1803400 w 2425700"/>
              <a:gd name="connsiteY21" fmla="*/ 1003300 h 1841500"/>
              <a:gd name="connsiteX22" fmla="*/ 1917700 w 2425700"/>
              <a:gd name="connsiteY22" fmla="*/ 889000 h 1841500"/>
              <a:gd name="connsiteX23" fmla="*/ 1981200 w 2425700"/>
              <a:gd name="connsiteY23" fmla="*/ 825500 h 1841500"/>
              <a:gd name="connsiteX24" fmla="*/ 2006600 w 2425700"/>
              <a:gd name="connsiteY24" fmla="*/ 787400 h 1841500"/>
              <a:gd name="connsiteX25" fmla="*/ 2057400 w 2425700"/>
              <a:gd name="connsiteY25" fmla="*/ 698500 h 1841500"/>
              <a:gd name="connsiteX26" fmla="*/ 2095500 w 2425700"/>
              <a:gd name="connsiteY26" fmla="*/ 596900 h 1841500"/>
              <a:gd name="connsiteX27" fmla="*/ 2108200 w 2425700"/>
              <a:gd name="connsiteY27" fmla="*/ 546100 h 1841500"/>
              <a:gd name="connsiteX28" fmla="*/ 2133600 w 2425700"/>
              <a:gd name="connsiteY28" fmla="*/ 482600 h 1841500"/>
              <a:gd name="connsiteX29" fmla="*/ 2146300 w 2425700"/>
              <a:gd name="connsiteY29" fmla="*/ 444500 h 1841500"/>
              <a:gd name="connsiteX30" fmla="*/ 2171700 w 2425700"/>
              <a:gd name="connsiteY30" fmla="*/ 406400 h 1841500"/>
              <a:gd name="connsiteX31" fmla="*/ 2222500 w 2425700"/>
              <a:gd name="connsiteY31" fmla="*/ 292100 h 1841500"/>
              <a:gd name="connsiteX32" fmla="*/ 2260600 w 2425700"/>
              <a:gd name="connsiteY32" fmla="*/ 266700 h 1841500"/>
              <a:gd name="connsiteX33" fmla="*/ 2286000 w 2425700"/>
              <a:gd name="connsiteY33" fmla="*/ 228600 h 1841500"/>
              <a:gd name="connsiteX34" fmla="*/ 2324100 w 2425700"/>
              <a:gd name="connsiteY34" fmla="*/ 203200 h 1841500"/>
              <a:gd name="connsiteX35" fmla="*/ 2349500 w 2425700"/>
              <a:gd name="connsiteY35" fmla="*/ 152400 h 1841500"/>
              <a:gd name="connsiteX36" fmla="*/ 2400300 w 2425700"/>
              <a:gd name="connsiteY36" fmla="*/ 76200 h 1841500"/>
              <a:gd name="connsiteX37" fmla="*/ 2425700 w 2425700"/>
              <a:gd name="connsiteY37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25700" h="1841500">
                <a:moveTo>
                  <a:pt x="0" y="1841500"/>
                </a:moveTo>
                <a:cubicBezTo>
                  <a:pt x="21167" y="1837267"/>
                  <a:pt x="42062" y="1831322"/>
                  <a:pt x="63500" y="1828800"/>
                </a:cubicBezTo>
                <a:cubicBezTo>
                  <a:pt x="231909" y="1808987"/>
                  <a:pt x="187200" y="1824160"/>
                  <a:pt x="342900" y="1803400"/>
                </a:cubicBezTo>
                <a:cubicBezTo>
                  <a:pt x="364296" y="1800547"/>
                  <a:pt x="385143" y="1794451"/>
                  <a:pt x="406400" y="1790700"/>
                </a:cubicBezTo>
                <a:lnTo>
                  <a:pt x="558800" y="1765300"/>
                </a:lnTo>
                <a:cubicBezTo>
                  <a:pt x="579967" y="1756833"/>
                  <a:pt x="600673" y="1747109"/>
                  <a:pt x="622300" y="1739900"/>
                </a:cubicBezTo>
                <a:cubicBezTo>
                  <a:pt x="638859" y="1734380"/>
                  <a:pt x="657057" y="1734076"/>
                  <a:pt x="673100" y="1727200"/>
                </a:cubicBezTo>
                <a:cubicBezTo>
                  <a:pt x="687129" y="1721187"/>
                  <a:pt x="697171" y="1707813"/>
                  <a:pt x="711200" y="1701800"/>
                </a:cubicBezTo>
                <a:cubicBezTo>
                  <a:pt x="826561" y="1652359"/>
                  <a:pt x="686021" y="1756686"/>
                  <a:pt x="863600" y="1638300"/>
                </a:cubicBezTo>
                <a:cubicBezTo>
                  <a:pt x="876300" y="1629833"/>
                  <a:pt x="889974" y="1622671"/>
                  <a:pt x="901700" y="1612900"/>
                </a:cubicBezTo>
                <a:cubicBezTo>
                  <a:pt x="915498" y="1601402"/>
                  <a:pt x="926376" y="1586732"/>
                  <a:pt x="939800" y="1574800"/>
                </a:cubicBezTo>
                <a:cubicBezTo>
                  <a:pt x="964512" y="1552834"/>
                  <a:pt x="989901" y="1531599"/>
                  <a:pt x="1016000" y="1511300"/>
                </a:cubicBezTo>
                <a:cubicBezTo>
                  <a:pt x="1081514" y="1460345"/>
                  <a:pt x="1025346" y="1506627"/>
                  <a:pt x="1092200" y="1473200"/>
                </a:cubicBezTo>
                <a:cubicBezTo>
                  <a:pt x="1202054" y="1418273"/>
                  <a:pt x="1109559" y="1446635"/>
                  <a:pt x="1206500" y="1422400"/>
                </a:cubicBezTo>
                <a:cubicBezTo>
                  <a:pt x="1246679" y="1392266"/>
                  <a:pt x="1334778" y="1323256"/>
                  <a:pt x="1384300" y="1295400"/>
                </a:cubicBezTo>
                <a:cubicBezTo>
                  <a:pt x="1425552" y="1272196"/>
                  <a:pt x="1473436" y="1260298"/>
                  <a:pt x="1511300" y="1231900"/>
                </a:cubicBezTo>
                <a:cubicBezTo>
                  <a:pt x="1528233" y="1219200"/>
                  <a:pt x="1544151" y="1205018"/>
                  <a:pt x="1562100" y="1193800"/>
                </a:cubicBezTo>
                <a:cubicBezTo>
                  <a:pt x="1578154" y="1183766"/>
                  <a:pt x="1597494" y="1179404"/>
                  <a:pt x="1612900" y="1168400"/>
                </a:cubicBezTo>
                <a:cubicBezTo>
                  <a:pt x="1627515" y="1157961"/>
                  <a:pt x="1637363" y="1141989"/>
                  <a:pt x="1651000" y="1130300"/>
                </a:cubicBezTo>
                <a:cubicBezTo>
                  <a:pt x="1667071" y="1116525"/>
                  <a:pt x="1685870" y="1106138"/>
                  <a:pt x="1701800" y="1092200"/>
                </a:cubicBezTo>
                <a:cubicBezTo>
                  <a:pt x="1719822" y="1076431"/>
                  <a:pt x="1734578" y="1057169"/>
                  <a:pt x="1752600" y="1041400"/>
                </a:cubicBezTo>
                <a:cubicBezTo>
                  <a:pt x="1768530" y="1027462"/>
                  <a:pt x="1787847" y="1017657"/>
                  <a:pt x="1803400" y="1003300"/>
                </a:cubicBezTo>
                <a:cubicBezTo>
                  <a:pt x="1842992" y="966753"/>
                  <a:pt x="1879600" y="927100"/>
                  <a:pt x="1917700" y="889000"/>
                </a:cubicBezTo>
                <a:cubicBezTo>
                  <a:pt x="1938867" y="867833"/>
                  <a:pt x="1964596" y="850407"/>
                  <a:pt x="1981200" y="825500"/>
                </a:cubicBezTo>
                <a:cubicBezTo>
                  <a:pt x="1989667" y="812800"/>
                  <a:pt x="1999027" y="800652"/>
                  <a:pt x="2006600" y="787400"/>
                </a:cubicBezTo>
                <a:cubicBezTo>
                  <a:pt x="2071052" y="674609"/>
                  <a:pt x="1995517" y="791325"/>
                  <a:pt x="2057400" y="698500"/>
                </a:cubicBezTo>
                <a:cubicBezTo>
                  <a:pt x="2089610" y="537448"/>
                  <a:pt x="2046447" y="711357"/>
                  <a:pt x="2095500" y="596900"/>
                </a:cubicBezTo>
                <a:cubicBezTo>
                  <a:pt x="2102376" y="580857"/>
                  <a:pt x="2102680" y="562659"/>
                  <a:pt x="2108200" y="546100"/>
                </a:cubicBezTo>
                <a:cubicBezTo>
                  <a:pt x="2115409" y="524473"/>
                  <a:pt x="2125595" y="503946"/>
                  <a:pt x="2133600" y="482600"/>
                </a:cubicBezTo>
                <a:cubicBezTo>
                  <a:pt x="2138300" y="470065"/>
                  <a:pt x="2140313" y="456474"/>
                  <a:pt x="2146300" y="444500"/>
                </a:cubicBezTo>
                <a:cubicBezTo>
                  <a:pt x="2153126" y="430848"/>
                  <a:pt x="2165501" y="420348"/>
                  <a:pt x="2171700" y="406400"/>
                </a:cubicBezTo>
                <a:cubicBezTo>
                  <a:pt x="2191820" y="361129"/>
                  <a:pt x="2188010" y="326590"/>
                  <a:pt x="2222500" y="292100"/>
                </a:cubicBezTo>
                <a:cubicBezTo>
                  <a:pt x="2233293" y="281307"/>
                  <a:pt x="2247900" y="275167"/>
                  <a:pt x="2260600" y="266700"/>
                </a:cubicBezTo>
                <a:cubicBezTo>
                  <a:pt x="2269067" y="254000"/>
                  <a:pt x="2275207" y="239393"/>
                  <a:pt x="2286000" y="228600"/>
                </a:cubicBezTo>
                <a:cubicBezTo>
                  <a:pt x="2296793" y="217807"/>
                  <a:pt x="2314329" y="214926"/>
                  <a:pt x="2324100" y="203200"/>
                </a:cubicBezTo>
                <a:cubicBezTo>
                  <a:pt x="2336220" y="188656"/>
                  <a:pt x="2339760" y="168634"/>
                  <a:pt x="2349500" y="152400"/>
                </a:cubicBezTo>
                <a:cubicBezTo>
                  <a:pt x="2365206" y="126223"/>
                  <a:pt x="2390647" y="105160"/>
                  <a:pt x="2400300" y="76200"/>
                </a:cubicBezTo>
                <a:lnTo>
                  <a:pt x="2425700" y="0"/>
                </a:ln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78200" y="2936557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8883" y="2936557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87083" y="2052478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8" name="Picture 17" descr="M45ur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19" name="Picture 13" descr="twitter-logo_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ukang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732" y="6026306"/>
            <a:ext cx="626533" cy="780895"/>
          </a:xfrm>
          <a:prstGeom prst="rect">
            <a:avLst/>
          </a:prstGeom>
        </p:spPr>
      </p:pic>
      <p:pic>
        <p:nvPicPr>
          <p:cNvPr id="25" name="Picture 24" descr="meed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16" y="6057905"/>
            <a:ext cx="757758" cy="7577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27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200400" y="149013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3" name="Picture 12" descr="M45ur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14" name="Picture 13" descr="twitter-logo_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28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pic>
        <p:nvPicPr>
          <p:cNvPr id="19" name="Picture 18" descr="M45ur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20" name="Picture 13" descr="twitter-logo_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29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064939" y="1981194"/>
            <a:ext cx="1117600" cy="47413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" name="Group 11"/>
          <p:cNvGrpSpPr/>
          <p:nvPr/>
        </p:nvGrpSpPr>
        <p:grpSpPr>
          <a:xfrm>
            <a:off x="863600" y="1693332"/>
            <a:ext cx="541867" cy="558801"/>
            <a:chOff x="863600" y="1693332"/>
            <a:chExt cx="541867" cy="558801"/>
          </a:xfrm>
        </p:grpSpPr>
        <p:sp>
          <p:nvSpPr>
            <p:cNvPr id="13" name="Regular Pentagon 12"/>
            <p:cNvSpPr/>
            <p:nvPr/>
          </p:nvSpPr>
          <p:spPr bwMode="auto">
            <a:xfrm>
              <a:off x="863600" y="1693333"/>
              <a:ext cx="541867" cy="558800"/>
            </a:xfrm>
            <a:prstGeom prst="pentagon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</a:endParaRPr>
            </a:p>
          </p:txBody>
        </p:sp>
        <p:cxnSp>
          <p:nvCxnSpPr>
            <p:cNvPr id="14" name="Straight Connector 13"/>
            <p:cNvCxnSpPr>
              <a:stCxn id="13" idx="1"/>
              <a:endCxn id="13" idx="4"/>
            </p:cNvCxnSpPr>
            <p:nvPr/>
          </p:nvCxnSpPr>
          <p:spPr bwMode="auto">
            <a:xfrm rot="10800000" flipH="1" flipV="1">
              <a:off x="863601" y="1906774"/>
              <a:ext cx="438378" cy="34535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3" idx="1"/>
              <a:endCxn id="13" idx="5"/>
            </p:cNvCxnSpPr>
            <p:nvPr/>
          </p:nvCxnSpPr>
          <p:spPr bwMode="auto">
            <a:xfrm rot="10800000" flipH="1">
              <a:off x="863600" y="1906775"/>
              <a:ext cx="541865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3" idx="0"/>
              <a:endCxn id="13" idx="2"/>
            </p:cNvCxnSpPr>
            <p:nvPr/>
          </p:nvCxnSpPr>
          <p:spPr bwMode="auto">
            <a:xfrm rot="16200000" flipH="1" flipV="1">
              <a:off x="771411" y="1889009"/>
              <a:ext cx="558799" cy="16744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13" idx="0"/>
              <a:endCxn id="13" idx="4"/>
            </p:cNvCxnSpPr>
            <p:nvPr/>
          </p:nvCxnSpPr>
          <p:spPr bwMode="auto">
            <a:xfrm rot="16200000" flipH="1">
              <a:off x="938856" y="1889010"/>
              <a:ext cx="558799" cy="16744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3" idx="2"/>
              <a:endCxn id="13" idx="5"/>
            </p:cNvCxnSpPr>
            <p:nvPr/>
          </p:nvCxnSpPr>
          <p:spPr bwMode="auto">
            <a:xfrm rot="5400000" flipH="1" flipV="1">
              <a:off x="1013598" y="1860265"/>
              <a:ext cx="345357" cy="43837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19" name="Picture 18" descr="M45ur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20" name="Picture 13" descr="twitter-logo_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(big) graphs?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685800" y="609600"/>
            <a:ext cx="8020050" cy="685800"/>
          </a:xfrm>
        </p:spPr>
        <p:txBody>
          <a:bodyPr/>
          <a:lstStyle/>
          <a:p>
            <a:r>
              <a:rPr lang="en-US" altLang="ko-KR">
                <a:ea typeface="ＭＳ Ｐゴシック" charset="-128"/>
                <a:cs typeface="ＭＳ Ｐゴシック" charset="-128"/>
              </a:rPr>
              <a:t>Triangle counting for large graphs?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685800" y="1447800"/>
            <a:ext cx="8029575" cy="4648200"/>
          </a:xfrm>
        </p:spPr>
        <p:txBody>
          <a:bodyPr/>
          <a:lstStyle/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altLang="ko-KR">
              <a:ea typeface="ＭＳ Ｐゴシック" charset="-128"/>
              <a:cs typeface="ＭＳ Ｐゴシック" charset="-128"/>
            </a:endParaRP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Anomalous nodes in Twitter(~ 3 billion edges)</a:t>
            </a:r>
          </a:p>
          <a:p>
            <a:pPr algn="ctr">
              <a:buFontTx/>
              <a:buNone/>
            </a:pPr>
            <a:r>
              <a:rPr lang="en-US" altLang="ko-KR">
                <a:ea typeface="ＭＳ Ｐゴシック" charset="-128"/>
                <a:cs typeface="ＭＳ Ｐゴシック" charset="-128"/>
              </a:rPr>
              <a:t>[U Kang, Brendan Meeder, +, PAKDD’11]</a:t>
            </a:r>
          </a:p>
        </p:txBody>
      </p:sp>
      <p:sp>
        <p:nvSpPr>
          <p:cNvPr id="65540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/>
            <a:fld id="{501FBDFF-70BE-464B-AF8F-A59072DBC9F4}" type="slidenum">
              <a:rPr lang="ko-KR" altLang="en-US" sz="1800">
                <a:latin typeface="Times New Roman" charset="0"/>
                <a:ea typeface="굴림" charset="-127"/>
                <a:cs typeface="굴림" charset="-127"/>
              </a:rPr>
              <a:pPr algn="r"/>
              <a:t>30</a:t>
            </a:fld>
            <a:endParaRPr lang="en-US" altLang="ko-KR" sz="1800">
              <a:latin typeface="Times New Roman" charset="0"/>
            </a:endParaRPr>
          </a:p>
        </p:txBody>
      </p:sp>
      <p:pic>
        <p:nvPicPr>
          <p:cNvPr id="65541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8850" y="1295400"/>
            <a:ext cx="4597400" cy="3313113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  <p:sp>
        <p:nvSpPr>
          <p:cNvPr id="65542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655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E2A072-BB44-C548-90A6-A9142984CD1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5544" name="Footer Placeholder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 bwMode="auto">
          <a:xfrm flipV="1">
            <a:off x="3054350" y="1600200"/>
            <a:ext cx="3035300" cy="22987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863600" y="1693332"/>
            <a:ext cx="541867" cy="558801"/>
            <a:chOff x="863600" y="1693332"/>
            <a:chExt cx="541867" cy="558801"/>
          </a:xfrm>
        </p:grpSpPr>
        <p:sp>
          <p:nvSpPr>
            <p:cNvPr id="11" name="Regular Pentagon 10"/>
            <p:cNvSpPr/>
            <p:nvPr/>
          </p:nvSpPr>
          <p:spPr bwMode="auto">
            <a:xfrm>
              <a:off x="863600" y="1693333"/>
              <a:ext cx="541867" cy="558800"/>
            </a:xfrm>
            <a:prstGeom prst="pentagon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2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</a:endParaRPr>
            </a:p>
          </p:txBody>
        </p:sp>
        <p:cxnSp>
          <p:nvCxnSpPr>
            <p:cNvPr id="12" name="Straight Connector 11"/>
            <p:cNvCxnSpPr>
              <a:stCxn id="11" idx="1"/>
              <a:endCxn id="11" idx="4"/>
            </p:cNvCxnSpPr>
            <p:nvPr/>
          </p:nvCxnSpPr>
          <p:spPr bwMode="auto">
            <a:xfrm rot="10800000" flipH="1" flipV="1">
              <a:off x="863601" y="1906774"/>
              <a:ext cx="438378" cy="34535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3" name="Straight Connector 12"/>
            <p:cNvCxnSpPr>
              <a:stCxn id="11" idx="1"/>
              <a:endCxn id="11" idx="5"/>
            </p:cNvCxnSpPr>
            <p:nvPr/>
          </p:nvCxnSpPr>
          <p:spPr bwMode="auto">
            <a:xfrm rot="10800000" flipH="1">
              <a:off x="863600" y="1906775"/>
              <a:ext cx="541865" cy="158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11" idx="0"/>
              <a:endCxn id="11" idx="2"/>
            </p:cNvCxnSpPr>
            <p:nvPr/>
          </p:nvCxnSpPr>
          <p:spPr bwMode="auto">
            <a:xfrm rot="16200000" flipH="1" flipV="1">
              <a:off x="771411" y="1889009"/>
              <a:ext cx="558799" cy="16744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1" idx="0"/>
              <a:endCxn id="11" idx="4"/>
            </p:cNvCxnSpPr>
            <p:nvPr/>
          </p:nvCxnSpPr>
          <p:spPr bwMode="auto">
            <a:xfrm rot="16200000" flipH="1">
              <a:off x="938856" y="1889010"/>
              <a:ext cx="558799" cy="16744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1" idx="2"/>
              <a:endCxn id="11" idx="5"/>
            </p:cNvCxnSpPr>
            <p:nvPr/>
          </p:nvCxnSpPr>
          <p:spPr bwMode="auto">
            <a:xfrm rot="5400000" flipH="1" flipV="1">
              <a:off x="1013598" y="1860265"/>
              <a:ext cx="345357" cy="438378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17" name="Picture 16" descr="M45ur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3721100"/>
            <a:ext cx="1676400" cy="1117600"/>
          </a:xfrm>
          <a:prstGeom prst="rect">
            <a:avLst/>
          </a:prstGeom>
        </p:spPr>
      </p:pic>
      <p:pic>
        <p:nvPicPr>
          <p:cNvPr id="18" name="Picture 13" descr="twitter-logo_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138" y="37846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S4: </a:t>
            </a:r>
            <a:r>
              <a:rPr lang="en-US" dirty="0" err="1"/>
              <a:t>k</a:t>
            </a:r>
            <a:r>
              <a:rPr lang="en-US" dirty="0"/>
              <a:t>-core patterns - </a:t>
            </a:r>
            <a:r>
              <a:rPr lang="en-US" dirty="0" err="1"/>
              <a:t>dfn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b="1" dirty="0" err="1"/>
              <a:t>k</a:t>
            </a:r>
            <a:r>
              <a:rPr lang="en-US" b="1" dirty="0"/>
              <a:t>-core</a:t>
            </a:r>
            <a:r>
              <a:rPr lang="en-US" dirty="0"/>
              <a:t> (of a graph)</a:t>
            </a:r>
          </a:p>
          <a:p>
            <a:pPr marL="228600" lvl="1">
              <a:spcBef>
                <a:spcPts val="1000"/>
              </a:spcBef>
            </a:pPr>
            <a:r>
              <a:rPr lang="en-US" b="1" dirty="0"/>
              <a:t>degeneracy</a:t>
            </a:r>
            <a:r>
              <a:rPr lang="en-US" dirty="0"/>
              <a:t> (of a graph)</a:t>
            </a:r>
          </a:p>
          <a:p>
            <a:pPr marL="228600" lvl="1">
              <a:spcBef>
                <a:spcPts val="1000"/>
              </a:spcBef>
            </a:pPr>
            <a:r>
              <a:rPr lang="en-US" b="1" dirty="0" err="1"/>
              <a:t>coreness</a:t>
            </a:r>
            <a:r>
              <a:rPr lang="en-US" dirty="0"/>
              <a:t> (of a vertex)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256" y="3213101"/>
            <a:ext cx="4109000" cy="26082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153-A8E7-4513-A017-BEE538B753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216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 err="1"/>
              <a:t>CoreScope</a:t>
            </a:r>
            <a:r>
              <a:rPr lang="en-US" sz="3600" b="1" dirty="0"/>
              <a:t>: </a:t>
            </a:r>
            <a:r>
              <a:rPr lang="en-US" sz="3600" dirty="0"/>
              <a:t>Graph Mining Using k-Core Analysis -</a:t>
            </a:r>
            <a:br>
              <a:rPr lang="en-US" sz="3600" dirty="0"/>
            </a:br>
            <a:r>
              <a:rPr lang="en-US" sz="3600" dirty="0"/>
              <a:t>Patterns, Anomalies, and Algorithms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3886200"/>
            <a:ext cx="8229600" cy="1752600"/>
          </a:xfrm>
        </p:spPr>
        <p:txBody>
          <a:bodyPr/>
          <a:lstStyle/>
          <a:p>
            <a:r>
              <a:rPr lang="en-US" i="1" dirty="0"/>
              <a:t>ICDM’16 </a:t>
            </a:r>
            <a:r>
              <a:rPr lang="en-US" dirty="0"/>
              <a:t>(to appear)</a:t>
            </a:r>
          </a:p>
          <a:p>
            <a:r>
              <a:rPr lang="en-US" dirty="0" err="1"/>
              <a:t>Kijung</a:t>
            </a:r>
            <a:r>
              <a:rPr lang="en-US" dirty="0"/>
              <a:t> Shin,  Tina </a:t>
            </a:r>
            <a:r>
              <a:rPr lang="en-US" dirty="0" err="1"/>
              <a:t>Eliassi-Rad</a:t>
            </a:r>
            <a:r>
              <a:rPr lang="en-US" dirty="0"/>
              <a:t>  and CF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5295900"/>
            <a:ext cx="12700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550" y="5275105"/>
            <a:ext cx="1035050" cy="14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17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Pattern: 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b="1" dirty="0" err="1"/>
              <a:t>coreness</a:t>
            </a:r>
            <a:r>
              <a:rPr lang="en-US" sz="2800" dirty="0"/>
              <a:t> (of a vertex): maximum k such that the vertex belongs to the k-core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Definition: </a:t>
            </a:r>
            <a:r>
              <a:rPr lang="en-US" sz="2800" b="1" dirty="0"/>
              <a:t>[Mirror Pattern] </a:t>
            </a:r>
            <a:r>
              <a:rPr lang="en-US" sz="2800" i="1" dirty="0"/>
              <a:t>degree ~ </a:t>
            </a:r>
            <a:r>
              <a:rPr lang="en-US" sz="2800" i="1" dirty="0" err="1"/>
              <a:t>coreness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3321136"/>
            <a:ext cx="6440135" cy="31050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153-A8E7-4513-A017-BEE538B7534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1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21546" y="6280150"/>
            <a:ext cx="3063965" cy="523220"/>
          </a:xfrm>
          <a:prstGeom prst="rect">
            <a:avLst/>
          </a:prstGeom>
          <a:blipFill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981" t="-10465" b="-3255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7623913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Pattern: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Exceptions are ‘strange’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0" y="2108200"/>
            <a:ext cx="8584070" cy="4330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A153-A8E7-4513-A017-BEE538B7534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761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>
                <a:solidFill>
                  <a:srgbClr val="A50021"/>
                </a:solidFill>
              </a:rPr>
              <a:t>MORE Graph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F805-5B2F-1D45-B29B-98B97BB8183B}" type="slidenum">
              <a:rPr lang="en-US"/>
              <a:pPr/>
              <a:t>35</a:t>
            </a:fld>
            <a:endParaRPr lang="en-US"/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1060450"/>
            <a:ext cx="8832850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78867" y="22987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1567" y="19939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567" y="14351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965448"/>
            <a:ext cx="9144000" cy="89255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RTG: A Recursive Realistic Graph Generator using Random Typing</a:t>
            </a:r>
            <a:r>
              <a:rPr lang="en-US" dirty="0">
                <a:solidFill>
                  <a:schemeClr val="bg1"/>
                </a:solidFill>
              </a:rPr>
              <a:t> Leman </a:t>
            </a:r>
            <a:r>
              <a:rPr lang="en-US" dirty="0" err="1">
                <a:solidFill>
                  <a:schemeClr val="bg1"/>
                </a:solidFill>
              </a:rPr>
              <a:t>Akoglu</a:t>
            </a:r>
            <a:r>
              <a:rPr lang="en-US" dirty="0">
                <a:solidFill>
                  <a:schemeClr val="bg1"/>
                </a:solidFill>
              </a:rPr>
              <a:t> and Christos </a:t>
            </a:r>
            <a:r>
              <a:rPr lang="en-US" dirty="0" err="1">
                <a:solidFill>
                  <a:schemeClr val="bg1"/>
                </a:solidFill>
              </a:rPr>
              <a:t>Faloutsos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i="1" dirty="0">
                <a:solidFill>
                  <a:schemeClr val="bg1"/>
                </a:solidFill>
              </a:rPr>
              <a:t>PKDD</a:t>
            </a:r>
            <a:r>
              <a:rPr lang="en-US" dirty="0">
                <a:solidFill>
                  <a:schemeClr val="bg1"/>
                </a:solidFill>
              </a:rPr>
              <a:t>’09.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>
                <a:solidFill>
                  <a:srgbClr val="A50021"/>
                </a:solidFill>
              </a:rPr>
              <a:t>MORE Graph Patterns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F805-5B2F-1D45-B29B-98B97BB8183B}" type="slidenum">
              <a:rPr lang="en-US"/>
              <a:pPr/>
              <a:t>36</a:t>
            </a:fld>
            <a:endParaRPr lang="en-US"/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" y="1276350"/>
            <a:ext cx="2649755" cy="160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3832" y="3035300"/>
            <a:ext cx="5921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/>
              <a:buChar char="•"/>
            </a:pPr>
            <a:r>
              <a:rPr lang="en-US" sz="2000" dirty="0"/>
              <a:t> Mary McGlohon, Leman Akoglu, Christos Faloutsos. </a:t>
            </a:r>
            <a:r>
              <a:rPr lang="en-US" sz="2000" i="1" dirty="0"/>
              <a:t>Statistical Properties of Social Networks. </a:t>
            </a:r>
            <a:r>
              <a:rPr lang="en-US" sz="2000" dirty="0"/>
              <a:t>in "Social Network Data Analytics” (Ed.: </a:t>
            </a:r>
            <a:r>
              <a:rPr lang="en-US" sz="2000" dirty="0" err="1"/>
              <a:t>Charu</a:t>
            </a:r>
            <a:r>
              <a:rPr lang="en-US" sz="2000" dirty="0"/>
              <a:t> </a:t>
            </a:r>
            <a:r>
              <a:rPr lang="en-US" sz="2000" dirty="0" err="1"/>
              <a:t>Aggarwal</a:t>
            </a:r>
            <a:r>
              <a:rPr lang="en-US" sz="2000" dirty="0"/>
              <a:t>)</a:t>
            </a:r>
          </a:p>
          <a:p>
            <a:pPr algn="l">
              <a:buFont typeface="Arial"/>
              <a:buChar char="•"/>
            </a:pPr>
            <a:endParaRPr lang="en-US" sz="2000" dirty="0"/>
          </a:p>
          <a:p>
            <a:pPr algn="l">
              <a:buFont typeface="Arial"/>
              <a:buChar char="•"/>
            </a:pPr>
            <a:r>
              <a:rPr lang="en-US" sz="2000" dirty="0"/>
              <a:t> Deepayan Chakrabarti and Christos Faloutsos, </a:t>
            </a:r>
            <a:r>
              <a:rPr lang="en-US" sz="2000" i="1" dirty="0">
                <a:hlinkClick r:id="rId3"/>
              </a:rPr>
              <a:t>Graph Mining: Laws, Tools, and Case Studies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/>
              <a:t>Oct. 2012, Morgan Claypool. </a:t>
            </a:r>
          </a:p>
        </p:txBody>
      </p:sp>
      <p:pic>
        <p:nvPicPr>
          <p:cNvPr id="8" name="Picture 7" descr="book-g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47" y="4362646"/>
            <a:ext cx="1363453" cy="1693665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800" y="2770477"/>
            <a:ext cx="927100" cy="90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eepayfac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422" y="4362450"/>
            <a:ext cx="994477" cy="1098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831"/>
          <a:stretch/>
        </p:blipFill>
        <p:spPr>
          <a:xfrm>
            <a:off x="7711542" y="2336800"/>
            <a:ext cx="1020016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P1.1: Patterns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P1.2: Anomaly / fraud detection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No labels – spectral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With labels: Belief Propagation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32797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21"/>
          <p:cNvGrpSpPr/>
          <p:nvPr/>
        </p:nvGrpSpPr>
        <p:grpSpPr>
          <a:xfrm>
            <a:off x="4883342" y="3627080"/>
            <a:ext cx="4057796" cy="569040"/>
            <a:chOff x="3448242" y="2036048"/>
            <a:chExt cx="4057796" cy="569040"/>
          </a:xfrm>
        </p:grpSpPr>
        <p:sp>
          <p:nvSpPr>
            <p:cNvPr id="10" name="TextBox 9"/>
            <p:cNvSpPr txBox="1"/>
            <p:nvPr/>
          </p:nvSpPr>
          <p:spPr>
            <a:xfrm>
              <a:off x="3448242" y="2095500"/>
              <a:ext cx="405779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Patterns            anomalies</a:t>
              </a:r>
            </a:p>
          </p:txBody>
        </p:sp>
        <p:pic>
          <p:nvPicPr>
            <p:cNvPr id="11" name="Picture 10" descr="shutterstock_104520869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‘suspicious’ groups?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9092" y="4762500"/>
            <a:ext cx="814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98634" y="3746500"/>
            <a:ext cx="8704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idols</a:t>
            </a:r>
          </a:p>
        </p:txBody>
      </p:sp>
      <p:pic>
        <p:nvPicPr>
          <p:cNvPr id="24" name="Picture 13" descr="twitter-logo_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4EDD26A9-09F0-4576-8E1A-2736D6C9FDF1_mw1024_n_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2" name="&quot;No&quot; Symbol 21"/>
          <p:cNvSpPr/>
          <p:nvPr/>
        </p:nvSpPr>
        <p:spPr bwMode="auto">
          <a:xfrm>
            <a:off x="4470400" y="1308100"/>
            <a:ext cx="876300" cy="901700"/>
          </a:xfrm>
          <a:prstGeom prst="noSmoking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5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385EB5-65FE-4545-A2DC-623AEAD8C7E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556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>
                <a:ea typeface="ＭＳ Ｐゴシック" charset="-128"/>
                <a:cs typeface="ＭＳ Ｐゴシック" charset="-128"/>
              </a:rPr>
              <a:t>Graphs - why should we care?</a:t>
            </a:r>
          </a:p>
        </p:txBody>
      </p:sp>
      <p:sp>
        <p:nvSpPr>
          <p:cNvPr id="23561" name="Text Box 1033"/>
          <p:cNvSpPr txBox="1">
            <a:spLocks noChangeArrowheads="1"/>
          </p:cNvSpPr>
          <p:nvPr/>
        </p:nvSpPr>
        <p:spPr bwMode="auto">
          <a:xfrm>
            <a:off x="241300" y="2501900"/>
            <a:ext cx="4838700" cy="58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0" tIns="45702" rIns="91400" bIns="45702"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sz="3200" dirty="0"/>
              <a:t>&gt;$10B; ~1B users</a:t>
            </a:r>
          </a:p>
        </p:txBody>
      </p:sp>
      <p:sp>
        <p:nvSpPr>
          <p:cNvPr id="23563" name="Date Placeholder 1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23564" name="Picture 13" descr="twitter-logo_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8306" y="1493838"/>
            <a:ext cx="10414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5" name="Picture 14" descr="linkedin-logo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7538" y="1714500"/>
            <a:ext cx="20034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6" name="Picture 15" descr="Facebook-icon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831" y="1503363"/>
            <a:ext cx="998537" cy="99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Content Placeholder 15" descr="Yahoologo.JPG"/>
          <p:cNvPicPr>
            <a:picLocks noGrp="1" noChangeAspect="1"/>
          </p:cNvPicPr>
          <p:nvPr>
            <p:ph sz="half" idx="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38800" y="1644343"/>
            <a:ext cx="1207541" cy="724531"/>
          </a:xfrm>
        </p:spPr>
      </p:pic>
      <p:pic>
        <p:nvPicPr>
          <p:cNvPr id="17" name="Picture 16" descr="gplus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5618" y="1536700"/>
            <a:ext cx="952500" cy="952500"/>
          </a:xfrm>
          <a:prstGeom prst="rect">
            <a:avLst/>
          </a:prstGeom>
        </p:spPr>
      </p:pic>
      <p:pic>
        <p:nvPicPr>
          <p:cNvPr id="18" name="Picture 17" descr="safe_imag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3225800"/>
            <a:ext cx="5924843" cy="29548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1529639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usually </a:t>
            </a:r>
            <a:r>
              <a:rPr lang="en-US" dirty="0">
                <a:solidFill>
                  <a:schemeClr val="tx2"/>
                </a:solidFill>
              </a:rPr>
              <a:t>suspicious</a:t>
            </a: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4704" y="3352800"/>
            <a:ext cx="52449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Q: Can we spot blocks, easily?</a:t>
            </a:r>
          </a:p>
        </p:txBody>
      </p:sp>
      <p:pic>
        <p:nvPicPr>
          <p:cNvPr id="22" name="Picture 21" descr="4EDD26A9-09F0-4576-8E1A-2736D6C9FDF1_mw1024_n_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usually </a:t>
            </a:r>
            <a:r>
              <a:rPr lang="en-US" dirty="0">
                <a:solidFill>
                  <a:schemeClr val="tx2"/>
                </a:solidFill>
              </a:rPr>
              <a:t>suspicious</a:t>
            </a: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4704" y="3352800"/>
            <a:ext cx="5244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Q: Can we spot blocks, easily?</a:t>
            </a:r>
          </a:p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A: Silver bullet: SVD!</a:t>
            </a:r>
          </a:p>
        </p:txBody>
      </p:sp>
      <p:pic>
        <p:nvPicPr>
          <p:cNvPr id="22" name="Picture 21" descr="4EDD26A9-09F0-4576-8E1A-2736D6C9FDF1_mw1024_n_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Pentagon 47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42930" y="4889500"/>
            <a:ext cx="99999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users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284378" y="3162300"/>
            <a:ext cx="146349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products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435100" y="4432300"/>
            <a:ext cx="6096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082800" y="4940300"/>
            <a:ext cx="101600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2184400" y="5626100"/>
            <a:ext cx="215900" cy="1270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41531" y="2904067"/>
            <a:ext cx="20994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‘meat-eaters’</a:t>
            </a:r>
          </a:p>
          <a:p>
            <a:r>
              <a:rPr lang="en-US" dirty="0">
                <a:solidFill>
                  <a:srgbClr val="006600"/>
                </a:solidFill>
              </a:rPr>
              <a:t>‘steaks’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0759" y="2929467"/>
            <a:ext cx="20442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‘vegetarians’</a:t>
            </a:r>
          </a:p>
          <a:p>
            <a:r>
              <a:rPr lang="en-US" dirty="0"/>
              <a:t>‘plants’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6955" y="2912537"/>
            <a:ext cx="14509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‘kids’</a:t>
            </a:r>
          </a:p>
          <a:p>
            <a:r>
              <a:rPr lang="en-US" dirty="0">
                <a:solidFill>
                  <a:srgbClr val="FF33CC"/>
                </a:solidFill>
              </a:rPr>
              <a:t>‘cookies’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Pentagon 42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14" y="3261102"/>
            <a:ext cx="1104992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242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5286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1" name="Rectangle 20"/>
          <p:cNvSpPr/>
          <p:nvPr/>
        </p:nvSpPr>
        <p:spPr bwMode="auto">
          <a:xfrm>
            <a:off x="1435100" y="4432300"/>
            <a:ext cx="6096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082800" y="4940300"/>
            <a:ext cx="101600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2184400" y="5626100"/>
            <a:ext cx="215900" cy="1270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Pentagon 42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4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49" name="TextBox 21"/>
          <p:cNvSpPr txBox="1">
            <a:spLocks noChangeArrowheads="1"/>
          </p:cNvSpPr>
          <p:nvPr/>
        </p:nvSpPr>
        <p:spPr bwMode="auto">
          <a:xfrm>
            <a:off x="1435550" y="3309034"/>
            <a:ext cx="13644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M</a:t>
            </a:r>
          </a:p>
          <a:p>
            <a:r>
              <a:rPr lang="en-US" sz="1800" dirty="0"/>
              <a:t>timestamps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18074" y="2904067"/>
            <a:ext cx="13463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‘cancer’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57694" y="2929467"/>
            <a:ext cx="17903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alzheimer</a:t>
            </a:r>
            <a:r>
              <a:rPr lang="en-US" dirty="0"/>
              <a:t>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28988" y="2912537"/>
            <a:ext cx="18069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‘Parkinson’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071" y="3354915"/>
            <a:ext cx="715435" cy="71543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39" y="3339961"/>
            <a:ext cx="762000" cy="762000"/>
          </a:xfrm>
          <a:prstGeom prst="rect">
            <a:avLst/>
          </a:prstGeom>
        </p:spPr>
      </p:pic>
      <p:sp>
        <p:nvSpPr>
          <p:cNvPr id="55" name="TextBox 20"/>
          <p:cNvSpPr txBox="1">
            <a:spLocks noChangeArrowheads="1"/>
          </p:cNvSpPr>
          <p:nvPr/>
        </p:nvSpPr>
        <p:spPr bwMode="auto">
          <a:xfrm>
            <a:off x="170656" y="4959628"/>
            <a:ext cx="10438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N genes</a:t>
            </a:r>
          </a:p>
        </p:txBody>
      </p:sp>
    </p:spTree>
    <p:extLst>
      <p:ext uri="{BB962C8B-B14F-4D97-AF65-F5344CB8AC3E}">
        <p14:creationId xmlns:p14="http://schemas.microsoft.com/office/powerpoint/2010/main" val="104843290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5286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21" name="Rectangle 20"/>
          <p:cNvSpPr/>
          <p:nvPr/>
        </p:nvSpPr>
        <p:spPr bwMode="auto">
          <a:xfrm>
            <a:off x="1435100" y="4432300"/>
            <a:ext cx="6096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082800" y="4940300"/>
            <a:ext cx="101600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2184400" y="5626100"/>
            <a:ext cx="215900" cy="1270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Pentagon 42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4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49" name="TextBox 21"/>
          <p:cNvSpPr txBox="1">
            <a:spLocks noChangeArrowheads="1"/>
          </p:cNvSpPr>
          <p:nvPr/>
        </p:nvSpPr>
        <p:spPr bwMode="auto">
          <a:xfrm>
            <a:off x="1409700" y="3309034"/>
            <a:ext cx="13644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M</a:t>
            </a:r>
          </a:p>
          <a:p>
            <a:r>
              <a:rPr lang="en-US" sz="1800" dirty="0"/>
              <a:t>timestamps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29466" y="2904067"/>
            <a:ext cx="17235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‘hurricane’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82286" y="2929467"/>
            <a:ext cx="17411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‘cold-spell’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96127" y="2912537"/>
            <a:ext cx="1872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‘heat-wave’</a:t>
            </a:r>
          </a:p>
        </p:txBody>
      </p:sp>
      <p:sp>
        <p:nvSpPr>
          <p:cNvPr id="55" name="TextBox 20"/>
          <p:cNvSpPr txBox="1">
            <a:spLocks noChangeArrowheads="1"/>
          </p:cNvSpPr>
          <p:nvPr/>
        </p:nvSpPr>
        <p:spPr bwMode="auto">
          <a:xfrm>
            <a:off x="29594" y="4959628"/>
            <a:ext cx="1326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N locations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5" y="3496666"/>
            <a:ext cx="1131809" cy="52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597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Pentagon 47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53322830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38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3644900" y="4330700"/>
            <a:ext cx="4944532" cy="1511300"/>
            <a:chOff x="3644900" y="4330700"/>
            <a:chExt cx="4944532" cy="1511300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74168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FF33CC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5600700" y="4419600"/>
              <a:ext cx="46038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5816600" y="4356100"/>
              <a:ext cx="965200" cy="4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7607300" y="4330700"/>
              <a:ext cx="977900" cy="50800"/>
            </a:xfrm>
            <a:prstGeom prst="rect">
              <a:avLst/>
            </a:prstGeom>
            <a:noFill/>
            <a:ln w="28575">
              <a:solidFill>
                <a:srgbClr val="FF33CC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375400" y="4347633"/>
              <a:ext cx="101600" cy="46567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592232" y="4889500"/>
              <a:ext cx="71967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416800" y="5638800"/>
              <a:ext cx="50800" cy="1143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8369300" y="4330700"/>
              <a:ext cx="220132" cy="45719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54610" y="4986867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25732" y="4986864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Pentagon 39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Pentagon 39"/>
          <p:cNvSpPr/>
          <p:nvPr/>
        </p:nvSpPr>
        <p:spPr bwMode="auto">
          <a:xfrm>
            <a:off x="7137400" y="114300"/>
            <a:ext cx="1917700" cy="1003300"/>
          </a:xfrm>
          <a:prstGeom prst="homePlat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96837" y="1983771"/>
            <a:ext cx="336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Even if shuffled!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445461" y="4453464"/>
            <a:ext cx="522620" cy="85487"/>
            <a:chOff x="1445461" y="4453464"/>
            <a:chExt cx="522620" cy="8548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0215" y="4680766"/>
            <a:ext cx="522620" cy="85487"/>
            <a:chOff x="1445461" y="4453464"/>
            <a:chExt cx="522620" cy="8548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45461" y="4944120"/>
            <a:ext cx="522620" cy="85487"/>
            <a:chOff x="1445461" y="4453464"/>
            <a:chExt cx="522620" cy="85487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885240" y="4327422"/>
            <a:ext cx="522620" cy="85487"/>
            <a:chOff x="1445461" y="4453464"/>
            <a:chExt cx="522620" cy="85487"/>
          </a:xfrm>
        </p:grpSpPr>
        <p:sp>
          <p:nvSpPr>
            <p:cNvPr id="58" name="Rectangle 57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445461" y="5436563"/>
            <a:ext cx="522620" cy="85487"/>
            <a:chOff x="1445461" y="4453464"/>
            <a:chExt cx="522620" cy="85487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 bwMode="auto">
          <a:xfrm>
            <a:off x="3646266" y="5436562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3650102" y="4944120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 bwMode="auto">
          <a:xfrm>
            <a:off x="3654997" y="4689106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 bwMode="auto">
          <a:xfrm>
            <a:off x="3640139" y="4453777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2590800" y="4495148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2590800" y="4730790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2590800" y="4985804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2590800" y="5486060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19012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6826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Inferring Strange Behavior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Connectivity</a:t>
            </a:r>
            <a:r>
              <a:rPr lang="zh-CN" altLang="en-US" sz="3600" dirty="0"/>
              <a:t> </a:t>
            </a:r>
            <a:r>
              <a:rPr lang="en-US" altLang="zh-CN" sz="3600" dirty="0"/>
              <a:t>Pattern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br>
              <a:rPr lang="en-US" altLang="zh-CN" sz="3600" dirty="0"/>
            </a:br>
            <a:r>
              <a:rPr lang="en-US" altLang="zh-CN" sz="3600" dirty="0">
                <a:solidFill>
                  <a:schemeClr val="tx1"/>
                </a:solidFill>
              </a:rPr>
              <a:t>PAKDD’14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7900" y="3886200"/>
            <a:ext cx="76835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Meng</a:t>
            </a:r>
            <a:r>
              <a:rPr lang="zh-CN" altLang="en-US" sz="2800" dirty="0"/>
              <a:t> </a:t>
            </a:r>
            <a:r>
              <a:rPr lang="en-US" altLang="zh-CN" sz="2800" dirty="0"/>
              <a:t>Jiang, </a:t>
            </a:r>
            <a:r>
              <a:rPr lang="en-US" altLang="zh-CN" sz="2800" dirty="0" err="1"/>
              <a:t>Peng</a:t>
            </a:r>
            <a:r>
              <a:rPr lang="zh-CN" altLang="en-US" sz="2800" dirty="0"/>
              <a:t> </a:t>
            </a:r>
            <a:r>
              <a:rPr lang="en-US" altLang="zh-CN" sz="2800" dirty="0"/>
              <a:t>Cui, </a:t>
            </a:r>
            <a:r>
              <a:rPr lang="en-US" altLang="zh-CN" sz="2800" dirty="0" err="1"/>
              <a:t>Shiqiang</a:t>
            </a:r>
            <a:r>
              <a:rPr lang="zh-CN" altLang="en-US" sz="2800" dirty="0"/>
              <a:t> </a:t>
            </a:r>
            <a:r>
              <a:rPr lang="en-US" altLang="zh-CN" sz="2800" dirty="0"/>
              <a:t>Yang (</a:t>
            </a:r>
            <a:r>
              <a:rPr lang="en-US" altLang="zh-CN" sz="2800" dirty="0" err="1"/>
              <a:t>Tsinghua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Alex</a:t>
            </a:r>
            <a:r>
              <a:rPr lang="zh-CN" altLang="en-US" sz="2800" dirty="0"/>
              <a:t> </a:t>
            </a:r>
            <a:r>
              <a:rPr lang="en-US" altLang="zh-CN" sz="2800" dirty="0" err="1"/>
              <a:t>Beutel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Christos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Faloutsos</a:t>
            </a:r>
            <a:r>
              <a:rPr lang="en-US" altLang="zh-CN" sz="2800" dirty="0"/>
              <a:t> (CMU)</a:t>
            </a:r>
          </a:p>
        </p:txBody>
      </p:sp>
      <p:pic>
        <p:nvPicPr>
          <p:cNvPr id="6" name="Picture 5" descr="alex_beutel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5118100"/>
            <a:ext cx="1035050" cy="126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3090" y="2578100"/>
            <a:ext cx="1157729" cy="1309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56540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8335" y="2571750"/>
            <a:ext cx="1272531" cy="1394474"/>
          </a:xfrm>
          <a:prstGeom prst="rect">
            <a:avLst/>
          </a:prstGeom>
        </p:spPr>
      </p:pic>
      <p:pic>
        <p:nvPicPr>
          <p:cNvPr id="10" name="清华大学logo副本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3733799"/>
            <a:ext cx="1016000" cy="95013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84258123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55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385EB5-65FE-4545-A2DC-623AEAD8C7E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3556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>
                <a:ea typeface="ＭＳ Ｐゴシック" charset="-128"/>
                <a:cs typeface="ＭＳ Ｐゴシック" charset="-128"/>
              </a:rPr>
              <a:t>Graphs - why should we care?</a:t>
            </a:r>
          </a:p>
        </p:txBody>
      </p:sp>
      <p:pic>
        <p:nvPicPr>
          <p:cNvPr id="23557" name="Picture 1027" descr="Picture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117600" y="1804988"/>
            <a:ext cx="3079751" cy="2312754"/>
          </a:xfrm>
        </p:spPr>
      </p:pic>
      <p:pic>
        <p:nvPicPr>
          <p:cNvPr id="23558" name="Picture 1028" descr="food_web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9960" y="1797050"/>
            <a:ext cx="3142653" cy="23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Text Box 1030"/>
          <p:cNvSpPr txBox="1">
            <a:spLocks noChangeArrowheads="1"/>
          </p:cNvSpPr>
          <p:nvPr/>
        </p:nvSpPr>
        <p:spPr bwMode="auto">
          <a:xfrm>
            <a:off x="1174750" y="4703763"/>
            <a:ext cx="2825750" cy="95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0" tIns="45702" rIns="91400" bIns="45702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sz="2800" dirty="0"/>
              <a:t>Internet Map [lumeta.com]</a:t>
            </a:r>
          </a:p>
        </p:txBody>
      </p:sp>
      <p:sp>
        <p:nvSpPr>
          <p:cNvPr id="23560" name="Text Box 1031"/>
          <p:cNvSpPr txBox="1">
            <a:spLocks noChangeArrowheads="1"/>
          </p:cNvSpPr>
          <p:nvPr/>
        </p:nvSpPr>
        <p:spPr bwMode="auto">
          <a:xfrm>
            <a:off x="5278438" y="4699000"/>
            <a:ext cx="2697162" cy="95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0" tIns="45702" rIns="91400" bIns="45702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sz="2800" dirty="0"/>
              <a:t>Food Web [Martinez ’91]</a:t>
            </a:r>
          </a:p>
        </p:txBody>
      </p:sp>
      <p:sp>
        <p:nvSpPr>
          <p:cNvPr id="23563" name="Date Placeholder 1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#0: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power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1M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3M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</a:p>
          <a:p>
            <a:r>
              <a:rPr lang="en-US" altLang="zh-CN" dirty="0"/>
              <a:t>Random</a:t>
            </a:r>
            <a:r>
              <a:rPr lang="zh-CN" altLang="en-US" dirty="0"/>
              <a:t>             </a:t>
            </a:r>
            <a:r>
              <a:rPr lang="en-US" altLang="zh-CN" dirty="0"/>
              <a:t>“Scatter”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1296" y="39605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7297" y="38617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17345" y="340006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6454" y="34000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cxnSp>
        <p:nvCxnSpPr>
          <p:cNvPr id="8" name="直接箭头连接符 24"/>
          <p:cNvCxnSpPr/>
          <p:nvPr/>
        </p:nvCxnSpPr>
        <p:spPr>
          <a:xfrm>
            <a:off x="2367454" y="294922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203700" y="5765800"/>
            <a:ext cx="2472266" cy="755650"/>
            <a:chOff x="3644900" y="4330700"/>
            <a:chExt cx="4944532" cy="1511300"/>
          </a:xfrm>
        </p:grpSpPr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4168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FF33CC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5600700" y="4419600"/>
              <a:ext cx="46038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5816600" y="4356100"/>
              <a:ext cx="965200" cy="4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7607300" y="4330700"/>
              <a:ext cx="977900" cy="50800"/>
            </a:xfrm>
            <a:prstGeom prst="rect">
              <a:avLst/>
            </a:prstGeom>
            <a:noFill/>
            <a:ln w="28575">
              <a:solidFill>
                <a:srgbClr val="FF33CC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75400" y="4347633"/>
              <a:ext cx="101600" cy="46567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592232" y="4889500"/>
              <a:ext cx="71967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416800" y="5638800"/>
              <a:ext cx="50800" cy="1143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8369300" y="4330700"/>
              <a:ext cx="220132" cy="45719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54610" y="4986867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25732" y="4986864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" name="Group 42"/>
          <p:cNvGrpSpPr/>
          <p:nvPr/>
        </p:nvGrpSpPr>
        <p:grpSpPr>
          <a:xfrm>
            <a:off x="2717800" y="5829300"/>
            <a:ext cx="482600" cy="660400"/>
            <a:chOff x="1422400" y="4419600"/>
            <a:chExt cx="990600" cy="1422400"/>
          </a:xfrm>
        </p:grpSpPr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496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#1: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“Blocks”</a:t>
            </a:r>
            <a:r>
              <a:rPr lang="zh-CN" altLang="en-US" dirty="0"/>
              <a:t>            </a:t>
            </a:r>
            <a:r>
              <a:rPr lang="en-US" altLang="zh-CN" dirty="0"/>
              <a:t>“Rays”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656732" y="23875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000" y="3606502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2036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#2: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“Blocks;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density”</a:t>
            </a:r>
            <a:r>
              <a:rPr lang="zh-CN" altLang="en-US" dirty="0"/>
              <a:t>            </a:t>
            </a:r>
            <a:r>
              <a:rPr lang="en-US" altLang="zh-CN" dirty="0"/>
              <a:t>Elongation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4800210" y="2377720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27227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27227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573015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4637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#3: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</a:t>
            </a:r>
            <a:r>
              <a:rPr lang="en-US" altLang="zh-CN" b="1" dirty="0"/>
              <a:t>Camouflage</a:t>
            </a:r>
            <a:r>
              <a:rPr lang="en-US" altLang="zh-CN" dirty="0"/>
              <a:t>” (or “Fame”)</a:t>
            </a:r>
            <a:r>
              <a:rPr lang="zh-CN" altLang="en-US" dirty="0"/>
              <a:t>            </a:t>
            </a:r>
            <a:r>
              <a:rPr lang="en-US" altLang="zh-CN" dirty="0"/>
              <a:t>Tilting</a:t>
            </a:r>
            <a:r>
              <a:rPr lang="zh-CN" altLang="en-US" dirty="0"/>
              <a:t> </a:t>
            </a:r>
            <a:r>
              <a:rPr lang="en-US" altLang="zh-CN" dirty="0"/>
              <a:t>“Rays”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5737188" y="23748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6592" y="3616305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4637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#3: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“Camouflage” (or “</a:t>
            </a:r>
            <a:r>
              <a:rPr lang="en-US" altLang="zh-CN" b="1" dirty="0"/>
              <a:t>Fame</a:t>
            </a:r>
            <a:r>
              <a:rPr lang="en-US" altLang="zh-CN" dirty="0"/>
              <a:t>”)</a:t>
            </a:r>
            <a:r>
              <a:rPr lang="zh-CN" altLang="en-US" dirty="0"/>
              <a:t>            </a:t>
            </a:r>
            <a:r>
              <a:rPr lang="en-US" altLang="zh-CN" dirty="0"/>
              <a:t>Tilting</a:t>
            </a:r>
            <a:r>
              <a:rPr lang="zh-CN" altLang="en-US" dirty="0"/>
              <a:t> </a:t>
            </a:r>
            <a:r>
              <a:rPr lang="en-US" altLang="zh-CN" dirty="0"/>
              <a:t>“Rays”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5711788" y="23621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5234" y="3569187"/>
            <a:ext cx="7249253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268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#4:</a:t>
            </a:r>
            <a:r>
              <a:rPr lang="zh-CN" altLang="en-US" dirty="0"/>
              <a:t>        </a:t>
            </a:r>
            <a:r>
              <a:rPr lang="en-US" altLang="zh-CN" dirty="0"/>
              <a:t>?</a:t>
            </a:r>
            <a:r>
              <a:rPr lang="zh-CN" altLang="en-US" dirty="0"/>
              <a:t>     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“?”</a:t>
            </a:r>
            <a:r>
              <a:rPr lang="zh-CN" altLang="en-US" dirty="0"/>
              <a:t>                           </a:t>
            </a:r>
            <a:r>
              <a:rPr lang="en-US" altLang="zh-CN" dirty="0"/>
              <a:t>“Pearls”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842861" y="25399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74781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374780"/>
            <a:ext cx="3076222" cy="2875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838" y="6250096"/>
            <a:ext cx="8863717" cy="50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5565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#4:</a:t>
            </a:r>
            <a:r>
              <a:rPr lang="zh-CN" altLang="en-US" dirty="0"/>
              <a:t> </a:t>
            </a:r>
            <a:r>
              <a:rPr lang="en-US" altLang="zh-CN" b="1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</a:t>
            </a:r>
            <a:r>
              <a:rPr lang="en-US" altLang="zh-CN" b="1" dirty="0"/>
              <a:t>Staircase</a:t>
            </a:r>
            <a:r>
              <a:rPr lang="en-US" altLang="zh-CN" dirty="0"/>
              <a:t>”</a:t>
            </a:r>
            <a:r>
              <a:rPr lang="zh-CN" altLang="en-US" dirty="0"/>
              <a:t>             </a:t>
            </a:r>
            <a:r>
              <a:rPr lang="en-US" altLang="zh-CN" dirty="0"/>
              <a:t>“Pearls”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842861" y="25399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74781"/>
            <a:ext cx="9144000" cy="32710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04637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Tencent</a:t>
            </a:r>
            <a:r>
              <a:rPr lang="en-US" dirty="0"/>
              <a:t> </a:t>
            </a:r>
            <a:r>
              <a:rPr lang="en-US" dirty="0" err="1"/>
              <a:t>Weibo</a:t>
            </a:r>
            <a:endParaRPr lang="en-US" dirty="0"/>
          </a:p>
          <a:p>
            <a:r>
              <a:rPr lang="en-US" dirty="0"/>
              <a:t>117 million nodes</a:t>
            </a:r>
            <a:r>
              <a:rPr lang="zh-CN" altLang="en-US" dirty="0"/>
              <a:t> </a:t>
            </a:r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UGC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</a:p>
          <a:p>
            <a:r>
              <a:rPr lang="en-US" altLang="zh-CN" dirty="0"/>
              <a:t>3.33</a:t>
            </a:r>
            <a:r>
              <a:rPr lang="zh-CN" altLang="en-US" dirty="0"/>
              <a:t> </a:t>
            </a:r>
            <a:r>
              <a:rPr lang="en-US" altLang="zh-CN" dirty="0"/>
              <a:t>billion</a:t>
            </a:r>
            <a:r>
              <a:rPr lang="zh-CN" altLang="en-US" dirty="0"/>
              <a:t> </a:t>
            </a:r>
            <a:r>
              <a:rPr lang="en-US" altLang="zh-CN" dirty="0"/>
              <a:t>directed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200" y="1498600"/>
            <a:ext cx="614362" cy="614362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978" y="3648175"/>
            <a:ext cx="308220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4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98" y="1600200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2720" y="1600199"/>
            <a:ext cx="3157879" cy="189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599" y="3950345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2720" y="4031274"/>
            <a:ext cx="3157879" cy="19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24"/>
          <p:cNvCxnSpPr/>
          <p:nvPr/>
        </p:nvCxnSpPr>
        <p:spPr>
          <a:xfrm>
            <a:off x="4253972" y="25399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24"/>
          <p:cNvCxnSpPr/>
          <p:nvPr/>
        </p:nvCxnSpPr>
        <p:spPr>
          <a:xfrm>
            <a:off x="4253972" y="4938888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71575" y="3569609"/>
            <a:ext cx="1579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cs typeface="Times New Roman" panose="02020603050405020304" pitchFamily="18" charset="0"/>
              </a:rPr>
              <a:t>“Pearls”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0266" y="3578163"/>
            <a:ext cx="20718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cs typeface="Times New Roman" panose="02020603050405020304" pitchFamily="18" charset="0"/>
              </a:rPr>
              <a:t>“Staircase”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71575" y="1138535"/>
            <a:ext cx="13334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cs typeface="Times New Roman" panose="02020603050405020304" pitchFamily="18" charset="0"/>
              </a:rPr>
              <a:t>“Rays”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6044" y="1123658"/>
            <a:ext cx="14618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cs typeface="Times New Roman" panose="02020603050405020304" pitchFamily="18" charset="0"/>
              </a:rPr>
              <a:t>“Block”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04" y="524173"/>
            <a:ext cx="614362" cy="614362"/>
          </a:xfrm>
          <a:prstGeom prst="rect">
            <a:avLst/>
          </a:prstGeom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04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Spikes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out-degree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0032" y="2689952"/>
            <a:ext cx="5323968" cy="319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77" y="2493163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78" y="4398163"/>
            <a:ext cx="2880000" cy="17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763" y="318871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1891" y="4869007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904" y="524173"/>
            <a:ext cx="614362" cy="614362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A6DEDC-4910-6445-9788-302D49B9B97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>
                <a:ea typeface="ＭＳ Ｐゴシック" charset="-128"/>
                <a:cs typeface="ＭＳ Ｐゴシック" charset="-128"/>
              </a:rPr>
              <a:t>Graphs - why should we care?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web-log (‘blog’) news propagation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computer network security: email/IP traffic and anomaly detection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Recommendation systems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....</a:t>
            </a:r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Many-to-many db relationship -&gt; graph</a:t>
            </a:r>
          </a:p>
        </p:txBody>
      </p:sp>
      <p:sp>
        <p:nvSpPr>
          <p:cNvPr id="26630" name="Date Placeholder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7" name="Picture 6" descr="netflix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600" y="3137965"/>
            <a:ext cx="1193800" cy="582070"/>
          </a:xfrm>
          <a:prstGeom prst="rect">
            <a:avLst/>
          </a:prstGeom>
        </p:spPr>
      </p:pic>
      <p:pic>
        <p:nvPicPr>
          <p:cNvPr id="8" name="Picture 7" descr="ylogo_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1619250"/>
            <a:ext cx="2654300" cy="368300"/>
          </a:xfrm>
          <a:prstGeom prst="rect">
            <a:avLst/>
          </a:prstGeom>
          <a:solidFill>
            <a:srgbClr val="66CCFF"/>
          </a:solidFill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P1.1: Patterns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P1.2: Anomaly / fraud detection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No labels – spectral methods</a:t>
            </a:r>
          </a:p>
          <a:p>
            <a:pPr lvl="3"/>
            <a:r>
              <a:rPr lang="en-US" b="1" dirty="0">
                <a:ea typeface="ＭＳ Ｐゴシック" charset="-128"/>
                <a:cs typeface="ＭＳ Ｐゴシック" charset="-128"/>
              </a:rPr>
              <a:t>Suspiciousness</a:t>
            </a:r>
            <a:r>
              <a:rPr lang="en-US" dirty="0">
                <a:ea typeface="ＭＳ Ｐゴシック" charset="-128"/>
                <a:cs typeface="ＭＳ Ｐゴシック" charset="-128"/>
              </a:rPr>
              <a:t>	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With labels: Belief Propagation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41560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Suspicious Patterns in Event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55653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A General Suspiciousness Metric for Dense Blocks in Multimodal Data,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</a:t>
            </a:r>
            <a:r>
              <a:rPr lang="en-US" dirty="0">
                <a:solidFill>
                  <a:schemeClr val="bg1"/>
                </a:solidFill>
              </a:rPr>
              <a:t> Jiang, Alex </a:t>
            </a:r>
            <a:r>
              <a:rPr lang="en-US" dirty="0" err="1">
                <a:solidFill>
                  <a:schemeClr val="bg1"/>
                </a:solidFill>
              </a:rPr>
              <a:t>Beutel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Peng</a:t>
            </a:r>
            <a:r>
              <a:rPr lang="en-US" dirty="0">
                <a:solidFill>
                  <a:schemeClr val="bg1"/>
                </a:solidFill>
              </a:rPr>
              <a:t> Cui, Bryan </a:t>
            </a:r>
            <a:r>
              <a:rPr lang="en-US" dirty="0" err="1">
                <a:solidFill>
                  <a:schemeClr val="bg1"/>
                </a:solidFill>
              </a:rPr>
              <a:t>Hooi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Shiqiang</a:t>
            </a:r>
            <a:r>
              <a:rPr lang="en-US" dirty="0">
                <a:solidFill>
                  <a:schemeClr val="bg1"/>
                </a:solidFill>
              </a:rPr>
              <a:t> Yang, and Christos Faloutsos, </a:t>
            </a:r>
            <a:r>
              <a:rPr lang="en-US" i="1" dirty="0">
                <a:solidFill>
                  <a:schemeClr val="bg1"/>
                </a:solidFill>
              </a:rPr>
              <a:t>ICDM</a:t>
            </a:r>
            <a:r>
              <a:rPr lang="en-US" dirty="0">
                <a:solidFill>
                  <a:schemeClr val="bg1"/>
                </a:solidFill>
              </a:rPr>
              <a:t>, 2015. </a:t>
            </a:r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>
          <a:xfrm>
            <a:off x="2930199" y="3497087"/>
            <a:ext cx="1154975" cy="1098211"/>
            <a:chOff x="483325" y="3886608"/>
            <a:chExt cx="2309949" cy="2196421"/>
          </a:xfrm>
        </p:grpSpPr>
        <p:sp>
          <p:nvSpPr>
            <p:cNvPr id="11" name="Cube 10"/>
            <p:cNvSpPr/>
            <p:nvPr/>
          </p:nvSpPr>
          <p:spPr>
            <a:xfrm>
              <a:off x="483325" y="3886608"/>
              <a:ext cx="2309949" cy="2196421"/>
            </a:xfrm>
            <a:prstGeom prst="cube">
              <a:avLst/>
            </a:prstGeom>
            <a:solidFill>
              <a:schemeClr val="accent4">
                <a:lumMod val="25000"/>
                <a:lumOff val="75000"/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>
              <a:off x="1043425" y="4684209"/>
              <a:ext cx="953567" cy="439838"/>
            </a:xfrm>
            <a:prstGeom prst="cube">
              <a:avLst>
                <a:gd name="adj" fmla="val 46053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9"/>
          <p:cNvGrpSpPr>
            <a:grpSpLocks noChangeAspect="1"/>
          </p:cNvGrpSpPr>
          <p:nvPr/>
        </p:nvGrpSpPr>
        <p:grpSpPr>
          <a:xfrm>
            <a:off x="4956270" y="3497088"/>
            <a:ext cx="1154975" cy="1098211"/>
            <a:chOff x="6099269" y="3886608"/>
            <a:chExt cx="2309949" cy="2196421"/>
          </a:xfrm>
        </p:grpSpPr>
        <p:sp>
          <p:nvSpPr>
            <p:cNvPr id="15" name="Cube 14"/>
            <p:cNvSpPr/>
            <p:nvPr/>
          </p:nvSpPr>
          <p:spPr>
            <a:xfrm>
              <a:off x="6099269" y="3886608"/>
              <a:ext cx="2309949" cy="2196421"/>
            </a:xfrm>
            <a:prstGeom prst="cube">
              <a:avLst/>
            </a:prstGeom>
            <a:solidFill>
              <a:schemeClr val="accent4">
                <a:lumMod val="25000"/>
                <a:lumOff val="75000"/>
                <a:alpha val="3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7262949" y="5398880"/>
              <a:ext cx="423470" cy="439837"/>
            </a:xfrm>
            <a:prstGeom prst="cube">
              <a:avLst>
                <a:gd name="adj" fmla="val 31946"/>
              </a:avLst>
            </a:prstGeom>
            <a:solidFill>
              <a:schemeClr val="accent4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3090334" y="1481664"/>
            <a:ext cx="1032933" cy="1219200"/>
            <a:chOff x="6756400" y="1642534"/>
            <a:chExt cx="1032933" cy="12192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756400" y="1642534"/>
              <a:ext cx="1032933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</a:schemeClr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832601" y="1761067"/>
              <a:ext cx="491066" cy="54186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21050" y="1837263"/>
            <a:ext cx="1774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  <a:ea typeface="ＭＳ Ｐゴシック" pitchFamily="-112" charset="-128"/>
                <a:cs typeface="ＭＳ Ｐゴシック" pitchFamily="-112" charset="-128"/>
              </a:rPr>
              <a:t>2-modes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619" y="3555987"/>
            <a:ext cx="180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000066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rPr>
              <a:t>n</a:t>
            </a:r>
            <a:r>
              <a:rPr lang="en-US" sz="3600" dirty="0">
                <a:solidFill>
                  <a:srgbClr val="000066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rPr>
              <a:t>-modes</a:t>
            </a:r>
          </a:p>
        </p:txBody>
      </p:sp>
      <p:pic>
        <p:nvPicPr>
          <p:cNvPr id="29" name="Picture 28" descr="alex_beutel_smal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609" y="4876799"/>
            <a:ext cx="535729" cy="6540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30599" y="4886205"/>
            <a:ext cx="508000" cy="637031"/>
          </a:xfrm>
          <a:prstGeom prst="rect">
            <a:avLst/>
          </a:prstGeom>
        </p:spPr>
      </p:pic>
      <p:grpSp>
        <p:nvGrpSpPr>
          <p:cNvPr id="10" name="Group 30"/>
          <p:cNvGrpSpPr/>
          <p:nvPr/>
        </p:nvGrpSpPr>
        <p:grpSpPr>
          <a:xfrm>
            <a:off x="5173133" y="1523997"/>
            <a:ext cx="1032933" cy="1219200"/>
            <a:chOff x="6756400" y="1642534"/>
            <a:chExt cx="1032933" cy="1219200"/>
          </a:xfrm>
        </p:grpSpPr>
        <p:sp>
          <p:nvSpPr>
            <p:cNvPr id="32" name="Rectangle 31"/>
            <p:cNvSpPr/>
            <p:nvPr/>
          </p:nvSpPr>
          <p:spPr bwMode="auto">
            <a:xfrm>
              <a:off x="6756400" y="1642534"/>
              <a:ext cx="1032933" cy="1219200"/>
            </a:xfrm>
            <a:prstGeom prst="rect">
              <a:avLst/>
            </a:prstGeom>
            <a:solidFill>
              <a:schemeClr val="accent4">
                <a:lumMod val="10000"/>
                <a:lumOff val="9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42200" y="2429934"/>
              <a:ext cx="304800" cy="338666"/>
            </a:xfrm>
            <a:prstGeom prst="rect">
              <a:avLst/>
            </a:prstGeom>
            <a:solidFill>
              <a:schemeClr val="accent4">
                <a:lumMod val="75000"/>
                <a:lumOff val="25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Left-Right Arrow 34"/>
          <p:cNvSpPr/>
          <p:nvPr/>
        </p:nvSpPr>
        <p:spPr bwMode="auto">
          <a:xfrm>
            <a:off x="4318000" y="3733800"/>
            <a:ext cx="465667" cy="169333"/>
          </a:xfrm>
          <a:prstGeom prst="leftRightArrow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 bwMode="auto">
          <a:xfrm>
            <a:off x="4478867" y="2032000"/>
            <a:ext cx="465667" cy="169333"/>
          </a:xfrm>
          <a:prstGeom prst="leftRightArrow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-Down Arrow 37"/>
          <p:cNvSpPr/>
          <p:nvPr/>
        </p:nvSpPr>
        <p:spPr bwMode="auto">
          <a:xfrm>
            <a:off x="3352800" y="2853266"/>
            <a:ext cx="262467" cy="397934"/>
          </a:xfrm>
          <a:prstGeom prst="upDownArrow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30083" y="1566333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0749" y="3158066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38349" y="2827866"/>
            <a:ext cx="3701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99" y="4885266"/>
            <a:ext cx="643467" cy="6434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7950200" y="4305300"/>
            <a:ext cx="945693" cy="11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02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/>
          <p:cNvSpPr/>
          <p:nvPr/>
        </p:nvSpPr>
        <p:spPr>
          <a:xfrm>
            <a:off x="6099269" y="3886608"/>
            <a:ext cx="2309949" cy="2196421"/>
          </a:xfrm>
          <a:prstGeom prst="cube">
            <a:avLst/>
          </a:prstGeom>
          <a:solidFill>
            <a:schemeClr val="accent4">
              <a:lumMod val="25000"/>
              <a:lumOff val="75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Suspicious Patterns in Event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33241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</a:t>
            </a:r>
            <a:r>
              <a:rPr lang="en-US"/>
              <a:t>more suspicious?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660" y="1839617"/>
            <a:ext cx="396775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20,000 Users</a:t>
            </a:r>
          </a:p>
          <a:p>
            <a:pPr algn="l"/>
            <a:r>
              <a:rPr lang="en-US" sz="2400" dirty="0"/>
              <a:t>Retweeting same 20 tweets</a:t>
            </a:r>
          </a:p>
          <a:p>
            <a:pPr algn="l"/>
            <a:r>
              <a:rPr lang="en-US" sz="2400" dirty="0"/>
              <a:t>       6 times each</a:t>
            </a:r>
            <a:endParaRPr lang="en-US" dirty="0"/>
          </a:p>
          <a:p>
            <a:pPr algn="l"/>
            <a:r>
              <a:rPr lang="en-US" sz="2400" dirty="0"/>
              <a:t>All in 10 hours</a:t>
            </a:r>
          </a:p>
          <a:p>
            <a:pPr algn="l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3072" y="1824853"/>
            <a:ext cx="36423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225 Users</a:t>
            </a:r>
          </a:p>
          <a:p>
            <a:pPr algn="l"/>
            <a:r>
              <a:rPr lang="en-US" sz="2400" dirty="0"/>
              <a:t>Retweeting same 1 tweet</a:t>
            </a:r>
          </a:p>
          <a:p>
            <a:pPr algn="l"/>
            <a:r>
              <a:rPr lang="en-US" sz="2400" dirty="0"/>
              <a:t>        15 times each</a:t>
            </a:r>
          </a:p>
          <a:p>
            <a:pPr algn="l"/>
            <a:r>
              <a:rPr lang="en-US" sz="2400" dirty="0"/>
              <a:t>All in 3 hours</a:t>
            </a:r>
          </a:p>
          <a:p>
            <a:pPr algn="l"/>
            <a:r>
              <a:rPr lang="en-US" sz="2400" dirty="0"/>
              <a:t>All from 2 IP addresses</a:t>
            </a:r>
          </a:p>
        </p:txBody>
      </p:sp>
      <p:sp>
        <p:nvSpPr>
          <p:cNvPr id="11" name="Cube 10"/>
          <p:cNvSpPr/>
          <p:nvPr/>
        </p:nvSpPr>
        <p:spPr>
          <a:xfrm>
            <a:off x="483325" y="3886608"/>
            <a:ext cx="2309949" cy="2196421"/>
          </a:xfrm>
          <a:prstGeom prst="cube">
            <a:avLst/>
          </a:prstGeom>
          <a:solidFill>
            <a:schemeClr val="accent4">
              <a:lumMod val="25000"/>
              <a:lumOff val="75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043425" y="4684209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4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7262949" y="5398880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66467" y="2647405"/>
            <a:ext cx="6110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545872" y="1915886"/>
            <a:ext cx="1" cy="73151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545871" y="3155089"/>
            <a:ext cx="1" cy="292794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208997" y="34105"/>
            <a:ext cx="1872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ICDM 2015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343400" y="2074333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343400" y="2463800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4343400" y="3234266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84802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/>
          <p:cNvSpPr/>
          <p:nvPr/>
        </p:nvSpPr>
        <p:spPr>
          <a:xfrm>
            <a:off x="6099269" y="3886608"/>
            <a:ext cx="2309949" cy="2196421"/>
          </a:xfrm>
          <a:prstGeom prst="cube">
            <a:avLst/>
          </a:prstGeom>
          <a:solidFill>
            <a:schemeClr val="accent4">
              <a:lumMod val="25000"/>
              <a:lumOff val="75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Suspicious Patterns in Event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33241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</a:t>
            </a:r>
            <a:r>
              <a:rPr lang="en-US"/>
              <a:t>more suspicious?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660" y="1839617"/>
            <a:ext cx="396775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20,000 Users</a:t>
            </a:r>
          </a:p>
          <a:p>
            <a:pPr algn="l"/>
            <a:r>
              <a:rPr lang="en-US" sz="2400" dirty="0"/>
              <a:t>Retweeting same 20 tweets</a:t>
            </a:r>
          </a:p>
          <a:p>
            <a:pPr algn="l"/>
            <a:r>
              <a:rPr lang="en-US" sz="2400" dirty="0"/>
              <a:t>       6 times each</a:t>
            </a:r>
            <a:endParaRPr lang="en-US" dirty="0"/>
          </a:p>
          <a:p>
            <a:pPr algn="l"/>
            <a:r>
              <a:rPr lang="en-US" sz="2400" dirty="0"/>
              <a:t>All in 10 hours</a:t>
            </a:r>
          </a:p>
          <a:p>
            <a:pPr algn="l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3072" y="1824853"/>
            <a:ext cx="36423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225 Users</a:t>
            </a:r>
          </a:p>
          <a:p>
            <a:pPr algn="l"/>
            <a:r>
              <a:rPr lang="en-US" sz="2400" dirty="0"/>
              <a:t>Retweeting same 1 tweet</a:t>
            </a:r>
          </a:p>
          <a:p>
            <a:pPr algn="l"/>
            <a:r>
              <a:rPr lang="en-US" sz="2400" dirty="0"/>
              <a:t>        15 times each</a:t>
            </a:r>
          </a:p>
          <a:p>
            <a:pPr algn="l"/>
            <a:r>
              <a:rPr lang="en-US" sz="2400" dirty="0"/>
              <a:t>All in 3 hours</a:t>
            </a:r>
          </a:p>
          <a:p>
            <a:pPr algn="l"/>
            <a:r>
              <a:rPr lang="en-US" sz="2400" dirty="0"/>
              <a:t>All from 2 IP addresses</a:t>
            </a:r>
          </a:p>
        </p:txBody>
      </p:sp>
      <p:sp>
        <p:nvSpPr>
          <p:cNvPr id="11" name="Cube 10"/>
          <p:cNvSpPr/>
          <p:nvPr/>
        </p:nvSpPr>
        <p:spPr>
          <a:xfrm>
            <a:off x="483325" y="3886608"/>
            <a:ext cx="2309949" cy="2196421"/>
          </a:xfrm>
          <a:prstGeom prst="cube">
            <a:avLst/>
          </a:prstGeom>
          <a:solidFill>
            <a:schemeClr val="accent4">
              <a:lumMod val="25000"/>
              <a:lumOff val="75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043425" y="4684209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4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7262949" y="5398880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66467" y="2647405"/>
            <a:ext cx="6110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545872" y="1915886"/>
            <a:ext cx="1" cy="73151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545871" y="3155089"/>
            <a:ext cx="1" cy="292794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208997" y="34105"/>
            <a:ext cx="1872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ICDM 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00408" y="6155265"/>
            <a:ext cx="6609367" cy="58477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Answer: volume *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baseline="-25000" dirty="0" err="1">
                <a:solidFill>
                  <a:schemeClr val="bg1"/>
                </a:solidFill>
              </a:rPr>
              <a:t>KL</a:t>
            </a:r>
            <a:r>
              <a:rPr lang="en-US" sz="3200" dirty="0" err="1">
                <a:solidFill>
                  <a:schemeClr val="bg1"/>
                </a:solidFill>
              </a:rPr>
              <a:t>(p</a:t>
            </a:r>
            <a:r>
              <a:rPr lang="en-US" sz="3200" dirty="0">
                <a:solidFill>
                  <a:schemeClr val="bg1"/>
                </a:solidFill>
              </a:rPr>
              <a:t>|| </a:t>
            </a:r>
            <a:r>
              <a:rPr lang="en-US" sz="3200" dirty="0" err="1">
                <a:solidFill>
                  <a:schemeClr val="bg1"/>
                </a:solidFill>
              </a:rPr>
              <a:t>p</a:t>
            </a:r>
            <a:r>
              <a:rPr lang="en-US" sz="3200" baseline="-25000" dirty="0" err="1">
                <a:solidFill>
                  <a:schemeClr val="bg1"/>
                </a:solidFill>
              </a:rPr>
              <a:t>background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343400" y="2074333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343400" y="2463800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4343400" y="3234266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84802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be 14"/>
          <p:cNvSpPr/>
          <p:nvPr/>
        </p:nvSpPr>
        <p:spPr>
          <a:xfrm>
            <a:off x="6099269" y="3886608"/>
            <a:ext cx="2309949" cy="2196421"/>
          </a:xfrm>
          <a:prstGeom prst="cube">
            <a:avLst/>
          </a:prstGeom>
          <a:solidFill>
            <a:schemeClr val="accent4">
              <a:lumMod val="25000"/>
              <a:lumOff val="75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Suspicious Patterns in Event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33241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</a:t>
            </a:r>
            <a:r>
              <a:rPr lang="en-US"/>
              <a:t>more suspicious?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660" y="1839617"/>
            <a:ext cx="396775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20,000 Users</a:t>
            </a:r>
          </a:p>
          <a:p>
            <a:pPr algn="l"/>
            <a:r>
              <a:rPr lang="en-US" sz="2400" dirty="0"/>
              <a:t>Retweeting same 20 tweets</a:t>
            </a:r>
          </a:p>
          <a:p>
            <a:pPr algn="l"/>
            <a:r>
              <a:rPr lang="en-US" sz="2400" dirty="0"/>
              <a:t>       6 times each</a:t>
            </a:r>
            <a:endParaRPr lang="en-US" dirty="0"/>
          </a:p>
          <a:p>
            <a:pPr algn="l"/>
            <a:r>
              <a:rPr lang="en-US" sz="2400" dirty="0"/>
              <a:t>All in 10 hours</a:t>
            </a:r>
          </a:p>
          <a:p>
            <a:pPr algn="l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3072" y="1824853"/>
            <a:ext cx="36423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225 Users</a:t>
            </a:r>
          </a:p>
          <a:p>
            <a:pPr algn="l"/>
            <a:r>
              <a:rPr lang="en-US" sz="2400" dirty="0"/>
              <a:t>Retweeting same 1 tweet</a:t>
            </a:r>
          </a:p>
          <a:p>
            <a:pPr algn="l"/>
            <a:r>
              <a:rPr lang="en-US" sz="2400" dirty="0"/>
              <a:t>        15 times each</a:t>
            </a:r>
          </a:p>
          <a:p>
            <a:pPr algn="l"/>
            <a:r>
              <a:rPr lang="en-US" sz="2400" dirty="0"/>
              <a:t>All in 3 hours</a:t>
            </a:r>
          </a:p>
          <a:p>
            <a:pPr algn="l"/>
            <a:r>
              <a:rPr lang="en-US" sz="2400" dirty="0"/>
              <a:t>All from 2 IP addresses</a:t>
            </a:r>
          </a:p>
        </p:txBody>
      </p:sp>
      <p:sp>
        <p:nvSpPr>
          <p:cNvPr id="11" name="Cube 10"/>
          <p:cNvSpPr/>
          <p:nvPr/>
        </p:nvSpPr>
        <p:spPr>
          <a:xfrm>
            <a:off x="483325" y="3886608"/>
            <a:ext cx="2309949" cy="2196421"/>
          </a:xfrm>
          <a:prstGeom prst="cube">
            <a:avLst/>
          </a:prstGeom>
          <a:solidFill>
            <a:schemeClr val="accent4">
              <a:lumMod val="25000"/>
              <a:lumOff val="75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043425" y="4684209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4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7262949" y="5398880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66467" y="2647405"/>
            <a:ext cx="6110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vs.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545872" y="1915886"/>
            <a:ext cx="1" cy="73151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545871" y="3155089"/>
            <a:ext cx="1" cy="292794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208997" y="34105"/>
            <a:ext cx="1872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ICDM 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00408" y="6155265"/>
            <a:ext cx="6609367" cy="584776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Answer: volume *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baseline="-25000" dirty="0" err="1">
                <a:solidFill>
                  <a:schemeClr val="bg1"/>
                </a:solidFill>
              </a:rPr>
              <a:t>KL</a:t>
            </a:r>
            <a:r>
              <a:rPr lang="en-US" sz="3200" dirty="0" err="1">
                <a:solidFill>
                  <a:schemeClr val="bg1"/>
                </a:solidFill>
              </a:rPr>
              <a:t>(p</a:t>
            </a:r>
            <a:r>
              <a:rPr lang="en-US" sz="3200" dirty="0">
                <a:solidFill>
                  <a:schemeClr val="bg1"/>
                </a:solidFill>
              </a:rPr>
              <a:t>|| </a:t>
            </a:r>
            <a:r>
              <a:rPr lang="en-US" sz="3200" dirty="0" err="1">
                <a:solidFill>
                  <a:schemeClr val="bg1"/>
                </a:solidFill>
              </a:rPr>
              <a:t>p</a:t>
            </a:r>
            <a:r>
              <a:rPr lang="en-US" sz="3200" baseline="-25000" dirty="0" err="1">
                <a:solidFill>
                  <a:schemeClr val="bg1"/>
                </a:solidFill>
              </a:rPr>
              <a:t>background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343400" y="2074333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343400" y="2463800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4343400" y="3234266"/>
            <a:ext cx="677333" cy="158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196033" y="5613400"/>
            <a:ext cx="7776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77485" y="5600700"/>
            <a:ext cx="13707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40848020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Suspicious Patterns in Event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95400"/>
            <a:ext cx="6380654" cy="20290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42149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Retweeting: “Galaxy Note Dream Project: </a:t>
            </a:r>
            <a:br>
              <a:rPr lang="en-US" dirty="0"/>
            </a:br>
            <a:r>
              <a:rPr lang="en-US" dirty="0"/>
              <a:t>Happy Happy Life Traveling the World”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87" y="4237587"/>
            <a:ext cx="7146625" cy="211339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547255" y="5048796"/>
            <a:ext cx="5428154" cy="242714"/>
          </a:xfrm>
          <a:prstGeom prst="rect">
            <a:avLst/>
          </a:prstGeom>
          <a:noFill/>
          <a:ln>
            <a:solidFill>
              <a:schemeClr val="tx2"/>
            </a:solidFill>
            <a:headEnd type="none" w="sm" len="sm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 bwMode="auto">
          <a:xfrm>
            <a:off x="7942217" y="2577737"/>
            <a:ext cx="740685" cy="2551612"/>
          </a:xfrm>
          <a:custGeom>
            <a:avLst/>
            <a:gdLst>
              <a:gd name="connsiteX0" fmla="*/ 87086 w 740685"/>
              <a:gd name="connsiteY0" fmla="*/ 2551612 h 2551612"/>
              <a:gd name="connsiteX1" fmla="*/ 740229 w 740685"/>
              <a:gd name="connsiteY1" fmla="*/ 1062446 h 2551612"/>
              <a:gd name="connsiteX2" fmla="*/ 0 w 740685"/>
              <a:gd name="connsiteY2" fmla="*/ 0 h 255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685" h="2551612">
                <a:moveTo>
                  <a:pt x="87086" y="2551612"/>
                </a:moveTo>
                <a:cubicBezTo>
                  <a:pt x="420914" y="2019663"/>
                  <a:pt x="754743" y="1487715"/>
                  <a:pt x="740229" y="1062446"/>
                </a:cubicBezTo>
                <a:cubicBezTo>
                  <a:pt x="725715" y="637177"/>
                  <a:pt x="0" y="0"/>
                  <a:pt x="0" y="0"/>
                </a:cubicBezTo>
              </a:path>
            </a:pathLst>
          </a:custGeom>
          <a:noFill/>
          <a:ln w="34925" cap="flat" cmpd="sng" algn="ctr">
            <a:solidFill>
              <a:schemeClr val="tx2"/>
            </a:solidFill>
            <a:prstDash val="solid"/>
            <a:round/>
            <a:headEnd type="none" w="sm" len="sm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80" y="3395616"/>
            <a:ext cx="796834" cy="86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8997" y="34105"/>
            <a:ext cx="18726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ICDM 2015</a:t>
            </a:r>
          </a:p>
        </p:txBody>
      </p:sp>
    </p:spTree>
    <p:extLst>
      <p:ext uri="{BB962C8B-B14F-4D97-AF65-F5344CB8AC3E}">
        <p14:creationId xmlns:p14="http://schemas.microsoft.com/office/powerpoint/2010/main" val="213961403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P1.1: Patterns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P1.2: Anomaly / fraud detection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No labels – spectral methods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With labels: Belief Propagation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42957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16384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6384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02A971-C76B-D444-94C9-DE59694F25E4}" type="slidenum">
              <a:rPr lang="en-US"/>
              <a:pPr/>
              <a:t>67</a:t>
            </a:fld>
            <a:endParaRPr lang="en-US"/>
          </a:p>
        </p:txBody>
      </p:sp>
      <p:sp>
        <p:nvSpPr>
          <p:cNvPr id="163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E-bay Fraud detection</a:t>
            </a:r>
          </a:p>
        </p:txBody>
      </p:sp>
      <p:pic>
        <p:nvPicPr>
          <p:cNvPr id="163846" name="Picture 50" descr="polo"/>
          <p:cNvPicPr preferRelativeResize="0"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33425" y="1636713"/>
            <a:ext cx="912813" cy="1212850"/>
          </a:xfrm>
          <a:noFill/>
        </p:spPr>
      </p:pic>
      <p:grpSp>
        <p:nvGrpSpPr>
          <p:cNvPr id="51" name="Group 50"/>
          <p:cNvGrpSpPr/>
          <p:nvPr/>
        </p:nvGrpSpPr>
        <p:grpSpPr>
          <a:xfrm>
            <a:off x="4556125" y="3062288"/>
            <a:ext cx="4186238" cy="2185987"/>
            <a:chOff x="4556125" y="3062288"/>
            <a:chExt cx="4186238" cy="2185987"/>
          </a:xfrm>
        </p:grpSpPr>
        <p:sp>
          <p:nvSpPr>
            <p:cNvPr id="163847" name="Oval 6"/>
            <p:cNvSpPr>
              <a:spLocks noChangeArrowheads="1"/>
            </p:cNvSpPr>
            <p:nvPr/>
          </p:nvSpPr>
          <p:spPr bwMode="auto">
            <a:xfrm>
              <a:off x="5122863" y="3063875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48" name="Oval 7"/>
            <p:cNvSpPr>
              <a:spLocks noChangeArrowheads="1"/>
            </p:cNvSpPr>
            <p:nvPr/>
          </p:nvSpPr>
          <p:spPr bwMode="auto">
            <a:xfrm>
              <a:off x="6654800" y="30686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49" name="Oval 8"/>
            <p:cNvSpPr>
              <a:spLocks noChangeArrowheads="1"/>
            </p:cNvSpPr>
            <p:nvPr/>
          </p:nvSpPr>
          <p:spPr bwMode="auto">
            <a:xfrm>
              <a:off x="7400925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0" name="Oval 9"/>
            <p:cNvSpPr>
              <a:spLocks noChangeArrowheads="1"/>
            </p:cNvSpPr>
            <p:nvPr/>
          </p:nvSpPr>
          <p:spPr bwMode="auto">
            <a:xfrm>
              <a:off x="5892800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1" name="Oval 11"/>
            <p:cNvSpPr>
              <a:spLocks noChangeArrowheads="1"/>
            </p:cNvSpPr>
            <p:nvPr/>
          </p:nvSpPr>
          <p:spPr bwMode="auto">
            <a:xfrm>
              <a:off x="4818063" y="40592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2" name="Oval 12"/>
            <p:cNvSpPr>
              <a:spLocks noChangeArrowheads="1"/>
            </p:cNvSpPr>
            <p:nvPr/>
          </p:nvSpPr>
          <p:spPr bwMode="auto">
            <a:xfrm>
              <a:off x="6350000" y="40640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3" name="Oval 13"/>
            <p:cNvSpPr>
              <a:spLocks noChangeArrowheads="1"/>
            </p:cNvSpPr>
            <p:nvPr/>
          </p:nvSpPr>
          <p:spPr bwMode="auto">
            <a:xfrm>
              <a:off x="7096125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4" name="Oval 14"/>
            <p:cNvSpPr>
              <a:spLocks noChangeArrowheads="1"/>
            </p:cNvSpPr>
            <p:nvPr/>
          </p:nvSpPr>
          <p:spPr bwMode="auto">
            <a:xfrm>
              <a:off x="5588000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5" name="Oval 15"/>
            <p:cNvSpPr>
              <a:spLocks noChangeArrowheads="1"/>
            </p:cNvSpPr>
            <p:nvPr/>
          </p:nvSpPr>
          <p:spPr bwMode="auto">
            <a:xfrm>
              <a:off x="7962900" y="40528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6" name="Oval 16"/>
            <p:cNvSpPr>
              <a:spLocks noChangeArrowheads="1"/>
            </p:cNvSpPr>
            <p:nvPr/>
          </p:nvSpPr>
          <p:spPr bwMode="auto">
            <a:xfrm>
              <a:off x="4556125" y="50546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7" name="Oval 17"/>
            <p:cNvSpPr>
              <a:spLocks noChangeArrowheads="1"/>
            </p:cNvSpPr>
            <p:nvPr/>
          </p:nvSpPr>
          <p:spPr bwMode="auto">
            <a:xfrm>
              <a:off x="6088063" y="505936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8" name="Oval 18"/>
            <p:cNvSpPr>
              <a:spLocks noChangeArrowheads="1"/>
            </p:cNvSpPr>
            <p:nvPr/>
          </p:nvSpPr>
          <p:spPr bwMode="auto">
            <a:xfrm>
              <a:off x="6834188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9" name="Oval 19"/>
            <p:cNvSpPr>
              <a:spLocks noChangeArrowheads="1"/>
            </p:cNvSpPr>
            <p:nvPr/>
          </p:nvSpPr>
          <p:spPr bwMode="auto">
            <a:xfrm>
              <a:off x="5326063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60" name="Oval 20"/>
            <p:cNvSpPr>
              <a:spLocks noChangeArrowheads="1"/>
            </p:cNvSpPr>
            <p:nvPr/>
          </p:nvSpPr>
          <p:spPr bwMode="auto">
            <a:xfrm>
              <a:off x="7700963" y="50482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61" name="Oval 21"/>
            <p:cNvSpPr>
              <a:spLocks noChangeArrowheads="1"/>
            </p:cNvSpPr>
            <p:nvPr/>
          </p:nvSpPr>
          <p:spPr bwMode="auto">
            <a:xfrm>
              <a:off x="8539163" y="50434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3862" name="AutoShape 22"/>
            <p:cNvCxnSpPr>
              <a:cxnSpLocks noChangeShapeType="1"/>
              <a:stCxn id="163847" idx="4"/>
              <a:endCxn id="163851" idx="0"/>
            </p:cNvCxnSpPr>
            <p:nvPr/>
          </p:nvCxnSpPr>
          <p:spPr bwMode="auto">
            <a:xfrm flipH="1">
              <a:off x="4919663" y="3252788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3" name="AutoShape 23"/>
            <p:cNvCxnSpPr>
              <a:cxnSpLocks noChangeShapeType="1"/>
              <a:stCxn id="163847" idx="4"/>
              <a:endCxn id="163854" idx="1"/>
            </p:cNvCxnSpPr>
            <p:nvPr/>
          </p:nvCxnSpPr>
          <p:spPr bwMode="auto">
            <a:xfrm>
              <a:off x="5224463" y="3252788"/>
              <a:ext cx="393700" cy="831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4" name="AutoShape 24"/>
            <p:cNvCxnSpPr>
              <a:cxnSpLocks noChangeShapeType="1"/>
              <a:stCxn id="163847" idx="5"/>
              <a:endCxn id="163852" idx="1"/>
            </p:cNvCxnSpPr>
            <p:nvPr/>
          </p:nvCxnSpPr>
          <p:spPr bwMode="auto">
            <a:xfrm>
              <a:off x="5295900" y="3225800"/>
              <a:ext cx="1084263" cy="865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5" name="AutoShape 25"/>
            <p:cNvCxnSpPr>
              <a:cxnSpLocks noChangeShapeType="1"/>
              <a:stCxn id="163847" idx="6"/>
              <a:endCxn id="163853" idx="2"/>
            </p:cNvCxnSpPr>
            <p:nvPr/>
          </p:nvCxnSpPr>
          <p:spPr bwMode="auto">
            <a:xfrm>
              <a:off x="5326063" y="3159125"/>
              <a:ext cx="1770062" cy="993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6" name="AutoShape 26"/>
            <p:cNvCxnSpPr>
              <a:cxnSpLocks noChangeShapeType="1"/>
              <a:stCxn id="163847" idx="6"/>
              <a:endCxn id="163855" idx="2"/>
            </p:cNvCxnSpPr>
            <p:nvPr/>
          </p:nvCxnSpPr>
          <p:spPr bwMode="auto">
            <a:xfrm>
              <a:off x="5326063" y="3159125"/>
              <a:ext cx="2636837" cy="9890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7" name="AutoShape 27"/>
            <p:cNvCxnSpPr>
              <a:cxnSpLocks noChangeShapeType="1"/>
              <a:stCxn id="163850" idx="4"/>
              <a:endCxn id="163854" idx="7"/>
            </p:cNvCxnSpPr>
            <p:nvPr/>
          </p:nvCxnSpPr>
          <p:spPr bwMode="auto">
            <a:xfrm flipH="1">
              <a:off x="5761038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8" name="AutoShape 28"/>
            <p:cNvCxnSpPr>
              <a:cxnSpLocks noChangeShapeType="1"/>
              <a:stCxn id="163850" idx="3"/>
              <a:endCxn id="163851" idx="7"/>
            </p:cNvCxnSpPr>
            <p:nvPr/>
          </p:nvCxnSpPr>
          <p:spPr bwMode="auto">
            <a:xfrm flipH="1">
              <a:off x="4991100" y="3224213"/>
              <a:ext cx="931863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9" name="AutoShape 29"/>
            <p:cNvCxnSpPr>
              <a:cxnSpLocks noChangeShapeType="1"/>
              <a:stCxn id="163848" idx="3"/>
              <a:endCxn id="163851" idx="7"/>
            </p:cNvCxnSpPr>
            <p:nvPr/>
          </p:nvCxnSpPr>
          <p:spPr bwMode="auto">
            <a:xfrm flipH="1">
              <a:off x="4991100" y="3230563"/>
              <a:ext cx="1693863" cy="855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0" name="AutoShape 30"/>
            <p:cNvCxnSpPr>
              <a:cxnSpLocks noChangeShapeType="1"/>
              <a:stCxn id="163849" idx="3"/>
              <a:endCxn id="163851" idx="7"/>
            </p:cNvCxnSpPr>
            <p:nvPr/>
          </p:nvCxnSpPr>
          <p:spPr bwMode="auto">
            <a:xfrm flipH="1">
              <a:off x="4991100" y="3224213"/>
              <a:ext cx="2439988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1" name="AutoShape 31"/>
            <p:cNvCxnSpPr>
              <a:cxnSpLocks noChangeShapeType="1"/>
              <a:stCxn id="163849" idx="5"/>
              <a:endCxn id="163855" idx="0"/>
            </p:cNvCxnSpPr>
            <p:nvPr/>
          </p:nvCxnSpPr>
          <p:spPr bwMode="auto">
            <a:xfrm>
              <a:off x="7573963" y="3224213"/>
              <a:ext cx="490537" cy="828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2" name="AutoShape 32"/>
            <p:cNvCxnSpPr>
              <a:cxnSpLocks noChangeShapeType="1"/>
              <a:stCxn id="163849" idx="4"/>
              <a:endCxn id="163853" idx="7"/>
            </p:cNvCxnSpPr>
            <p:nvPr/>
          </p:nvCxnSpPr>
          <p:spPr bwMode="auto">
            <a:xfrm flipH="1">
              <a:off x="7269163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3" name="AutoShape 33"/>
            <p:cNvCxnSpPr>
              <a:cxnSpLocks noChangeShapeType="1"/>
              <a:stCxn id="163849" idx="3"/>
              <a:endCxn id="163852" idx="0"/>
            </p:cNvCxnSpPr>
            <p:nvPr/>
          </p:nvCxnSpPr>
          <p:spPr bwMode="auto">
            <a:xfrm flipH="1">
              <a:off x="6451600" y="3224213"/>
              <a:ext cx="979488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4" name="AutoShape 34"/>
            <p:cNvCxnSpPr>
              <a:cxnSpLocks noChangeShapeType="1"/>
              <a:stCxn id="163848" idx="4"/>
              <a:endCxn id="163854" idx="7"/>
            </p:cNvCxnSpPr>
            <p:nvPr/>
          </p:nvCxnSpPr>
          <p:spPr bwMode="auto">
            <a:xfrm flipH="1">
              <a:off x="5761038" y="3257550"/>
              <a:ext cx="995362" cy="827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5" name="AutoShape 35"/>
            <p:cNvCxnSpPr>
              <a:cxnSpLocks noChangeShapeType="1"/>
              <a:stCxn id="163848" idx="4"/>
              <a:endCxn id="163852" idx="0"/>
            </p:cNvCxnSpPr>
            <p:nvPr/>
          </p:nvCxnSpPr>
          <p:spPr bwMode="auto">
            <a:xfrm flipH="1">
              <a:off x="6451600" y="3257550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6" name="AutoShape 36"/>
            <p:cNvCxnSpPr>
              <a:cxnSpLocks noChangeShapeType="1"/>
              <a:stCxn id="163848" idx="4"/>
              <a:endCxn id="163853" idx="0"/>
            </p:cNvCxnSpPr>
            <p:nvPr/>
          </p:nvCxnSpPr>
          <p:spPr bwMode="auto">
            <a:xfrm>
              <a:off x="6756400" y="3257550"/>
              <a:ext cx="441325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7" name="AutoShape 37"/>
            <p:cNvCxnSpPr>
              <a:cxnSpLocks noChangeShapeType="1"/>
              <a:stCxn id="163848" idx="5"/>
              <a:endCxn id="163855" idx="1"/>
            </p:cNvCxnSpPr>
            <p:nvPr/>
          </p:nvCxnSpPr>
          <p:spPr bwMode="auto">
            <a:xfrm>
              <a:off x="6827838" y="3230563"/>
              <a:ext cx="1165225" cy="8493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8" name="AutoShape 38"/>
            <p:cNvCxnSpPr>
              <a:cxnSpLocks noChangeShapeType="1"/>
              <a:stCxn id="163850" idx="5"/>
              <a:endCxn id="163852" idx="0"/>
            </p:cNvCxnSpPr>
            <p:nvPr/>
          </p:nvCxnSpPr>
          <p:spPr bwMode="auto">
            <a:xfrm>
              <a:off x="6065838" y="3224213"/>
              <a:ext cx="385762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9" name="AutoShape 39"/>
            <p:cNvCxnSpPr>
              <a:cxnSpLocks noChangeShapeType="1"/>
              <a:stCxn id="163850" idx="6"/>
              <a:endCxn id="163853" idx="1"/>
            </p:cNvCxnSpPr>
            <p:nvPr/>
          </p:nvCxnSpPr>
          <p:spPr bwMode="auto">
            <a:xfrm>
              <a:off x="6096000" y="3157538"/>
              <a:ext cx="1030288" cy="927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0" name="AutoShape 40"/>
            <p:cNvCxnSpPr>
              <a:cxnSpLocks noChangeShapeType="1"/>
              <a:stCxn id="163850" idx="6"/>
              <a:endCxn id="163855" idx="1"/>
            </p:cNvCxnSpPr>
            <p:nvPr/>
          </p:nvCxnSpPr>
          <p:spPr bwMode="auto">
            <a:xfrm>
              <a:off x="6096000" y="3157538"/>
              <a:ext cx="1897063" cy="922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1" name="AutoShape 41"/>
            <p:cNvCxnSpPr>
              <a:cxnSpLocks noChangeShapeType="1"/>
              <a:stCxn id="163851" idx="4"/>
              <a:endCxn id="163856" idx="0"/>
            </p:cNvCxnSpPr>
            <p:nvPr/>
          </p:nvCxnSpPr>
          <p:spPr bwMode="auto">
            <a:xfrm flipH="1">
              <a:off x="4657725" y="4248150"/>
              <a:ext cx="261938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2" name="AutoShape 42"/>
            <p:cNvCxnSpPr>
              <a:cxnSpLocks noChangeShapeType="1"/>
              <a:stCxn id="163854" idx="4"/>
              <a:endCxn id="163857" idx="0"/>
            </p:cNvCxnSpPr>
            <p:nvPr/>
          </p:nvCxnSpPr>
          <p:spPr bwMode="auto">
            <a:xfrm>
              <a:off x="5689600" y="4246563"/>
              <a:ext cx="500063" cy="812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3" name="AutoShape 43"/>
            <p:cNvCxnSpPr>
              <a:cxnSpLocks noChangeShapeType="1"/>
              <a:stCxn id="163853" idx="4"/>
              <a:endCxn id="163858" idx="0"/>
            </p:cNvCxnSpPr>
            <p:nvPr/>
          </p:nvCxnSpPr>
          <p:spPr bwMode="auto">
            <a:xfrm flipH="1">
              <a:off x="6935788" y="4246563"/>
              <a:ext cx="261937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4" name="AutoShape 44"/>
            <p:cNvCxnSpPr>
              <a:cxnSpLocks noChangeShapeType="1"/>
              <a:stCxn id="163852" idx="4"/>
              <a:endCxn id="163860" idx="2"/>
            </p:cNvCxnSpPr>
            <p:nvPr/>
          </p:nvCxnSpPr>
          <p:spPr bwMode="auto">
            <a:xfrm>
              <a:off x="6451600" y="4252913"/>
              <a:ext cx="1249363" cy="890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5" name="AutoShape 46"/>
            <p:cNvCxnSpPr>
              <a:cxnSpLocks noChangeShapeType="1"/>
              <a:stCxn id="163855" idx="4"/>
              <a:endCxn id="163860" idx="7"/>
            </p:cNvCxnSpPr>
            <p:nvPr/>
          </p:nvCxnSpPr>
          <p:spPr bwMode="auto">
            <a:xfrm flipH="1">
              <a:off x="7874000" y="4241800"/>
              <a:ext cx="190500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6" name="AutoShape 47"/>
            <p:cNvCxnSpPr>
              <a:cxnSpLocks noChangeShapeType="1"/>
              <a:stCxn id="163856" idx="4"/>
              <a:endCxn id="163859" idx="4"/>
            </p:cNvCxnSpPr>
            <p:nvPr/>
          </p:nvCxnSpPr>
          <p:spPr bwMode="auto">
            <a:xfrm rot="5400000" flipH="1" flipV="1">
              <a:off x="5041900" y="4857750"/>
              <a:ext cx="1588" cy="76993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7" name="AutoShape 48"/>
            <p:cNvCxnSpPr>
              <a:cxnSpLocks noChangeShapeType="1"/>
              <a:stCxn id="163857" idx="5"/>
              <a:endCxn id="163861" idx="4"/>
            </p:cNvCxnSpPr>
            <p:nvPr/>
          </p:nvCxnSpPr>
          <p:spPr bwMode="auto">
            <a:xfrm rot="16200000" flipH="1">
              <a:off x="7445376" y="4037012"/>
              <a:ext cx="11112" cy="2379663"/>
            </a:xfrm>
            <a:prstGeom prst="curvedConnector3">
              <a:avLst>
                <a:gd name="adj1" fmla="val 23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63888" name="Text Box 51"/>
          <p:cNvSpPr txBox="1">
            <a:spLocks noChangeArrowheads="1"/>
          </p:cNvSpPr>
          <p:nvPr/>
        </p:nvSpPr>
        <p:spPr bwMode="auto">
          <a:xfrm>
            <a:off x="277813" y="3205163"/>
            <a:ext cx="406241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kumimoji="0" lang="en-US" sz="3200">
                <a:latin typeface="Times New Roman" charset="0"/>
              </a:rPr>
              <a:t>w/ Polo Chau &amp;</a:t>
            </a:r>
          </a:p>
          <a:p>
            <a:pPr algn="l" eaLnBrk="0" hangingPunct="0"/>
            <a:r>
              <a:rPr kumimoji="0" lang="en-US" sz="3200">
                <a:latin typeface="Times New Roman" charset="0"/>
              </a:rPr>
              <a:t>Shashank Pandit, CMU</a:t>
            </a:r>
          </a:p>
          <a:p>
            <a:pPr algn="l" eaLnBrk="0" hangingPunct="0"/>
            <a:r>
              <a:rPr kumimoji="0" lang="en-US" sz="3200">
                <a:latin typeface="Times New Roman" charset="0"/>
              </a:rPr>
              <a:t>[www’07]</a:t>
            </a:r>
          </a:p>
        </p:txBody>
      </p:sp>
      <p:pic>
        <p:nvPicPr>
          <p:cNvPr id="163889" name="Picture 52" descr="Shashank_closeup2"/>
          <p:cNvPicPr preferRelativeResize="0">
            <a:picLocks noGrp="1" noChangeAspect="1" noChangeArrowheads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35175" y="1790700"/>
            <a:ext cx="1173163" cy="1087438"/>
          </a:xfrm>
          <a:noFill/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1648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648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CBDC9A-A0B1-644E-B05A-3D61A2432305}" type="slidenum">
              <a:rPr lang="en-US"/>
              <a:pPr/>
              <a:t>68</a:t>
            </a:fld>
            <a:endParaRPr lang="en-US"/>
          </a:p>
        </p:txBody>
      </p:sp>
      <p:sp>
        <p:nvSpPr>
          <p:cNvPr id="164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E-bay Fraud detection</a:t>
            </a:r>
          </a:p>
        </p:txBody>
      </p:sp>
      <p:sp>
        <p:nvSpPr>
          <p:cNvPr id="164870" name="Oval 6"/>
          <p:cNvSpPr>
            <a:spLocks noChangeArrowheads="1"/>
          </p:cNvSpPr>
          <p:nvPr/>
        </p:nvSpPr>
        <p:spPr bwMode="auto">
          <a:xfrm>
            <a:off x="5122863" y="3063875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1" name="Oval 7"/>
          <p:cNvSpPr>
            <a:spLocks noChangeArrowheads="1"/>
          </p:cNvSpPr>
          <p:nvPr/>
        </p:nvSpPr>
        <p:spPr bwMode="auto">
          <a:xfrm>
            <a:off x="6654800" y="30686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2" name="Oval 8"/>
          <p:cNvSpPr>
            <a:spLocks noChangeArrowheads="1"/>
          </p:cNvSpPr>
          <p:nvPr/>
        </p:nvSpPr>
        <p:spPr bwMode="auto">
          <a:xfrm>
            <a:off x="7400925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3" name="Oval 9"/>
          <p:cNvSpPr>
            <a:spLocks noChangeArrowheads="1"/>
          </p:cNvSpPr>
          <p:nvPr/>
        </p:nvSpPr>
        <p:spPr bwMode="auto">
          <a:xfrm>
            <a:off x="5892800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4" name="Oval 11"/>
          <p:cNvSpPr>
            <a:spLocks noChangeArrowheads="1"/>
          </p:cNvSpPr>
          <p:nvPr/>
        </p:nvSpPr>
        <p:spPr bwMode="auto">
          <a:xfrm>
            <a:off x="4818063" y="40592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5" name="Oval 12"/>
          <p:cNvSpPr>
            <a:spLocks noChangeArrowheads="1"/>
          </p:cNvSpPr>
          <p:nvPr/>
        </p:nvSpPr>
        <p:spPr bwMode="auto">
          <a:xfrm>
            <a:off x="6350000" y="40640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6" name="Oval 13"/>
          <p:cNvSpPr>
            <a:spLocks noChangeArrowheads="1"/>
          </p:cNvSpPr>
          <p:nvPr/>
        </p:nvSpPr>
        <p:spPr bwMode="auto">
          <a:xfrm>
            <a:off x="7096125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7" name="Oval 14"/>
          <p:cNvSpPr>
            <a:spLocks noChangeArrowheads="1"/>
          </p:cNvSpPr>
          <p:nvPr/>
        </p:nvSpPr>
        <p:spPr bwMode="auto">
          <a:xfrm>
            <a:off x="5588000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8" name="Oval 15"/>
          <p:cNvSpPr>
            <a:spLocks noChangeArrowheads="1"/>
          </p:cNvSpPr>
          <p:nvPr/>
        </p:nvSpPr>
        <p:spPr bwMode="auto">
          <a:xfrm>
            <a:off x="7962900" y="40528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9" name="Oval 16"/>
          <p:cNvSpPr>
            <a:spLocks noChangeArrowheads="1"/>
          </p:cNvSpPr>
          <p:nvPr/>
        </p:nvSpPr>
        <p:spPr bwMode="auto">
          <a:xfrm>
            <a:off x="4556125" y="50546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0" name="Oval 17"/>
          <p:cNvSpPr>
            <a:spLocks noChangeArrowheads="1"/>
          </p:cNvSpPr>
          <p:nvPr/>
        </p:nvSpPr>
        <p:spPr bwMode="auto">
          <a:xfrm>
            <a:off x="6088063" y="505936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1" name="Oval 18"/>
          <p:cNvSpPr>
            <a:spLocks noChangeArrowheads="1"/>
          </p:cNvSpPr>
          <p:nvPr/>
        </p:nvSpPr>
        <p:spPr bwMode="auto">
          <a:xfrm>
            <a:off x="6834188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2" name="Oval 19"/>
          <p:cNvSpPr>
            <a:spLocks noChangeArrowheads="1"/>
          </p:cNvSpPr>
          <p:nvPr/>
        </p:nvSpPr>
        <p:spPr bwMode="auto">
          <a:xfrm>
            <a:off x="5326063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3" name="Oval 20"/>
          <p:cNvSpPr>
            <a:spLocks noChangeArrowheads="1"/>
          </p:cNvSpPr>
          <p:nvPr/>
        </p:nvSpPr>
        <p:spPr bwMode="auto">
          <a:xfrm>
            <a:off x="7700963" y="50482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4" name="Oval 21"/>
          <p:cNvSpPr>
            <a:spLocks noChangeArrowheads="1"/>
          </p:cNvSpPr>
          <p:nvPr/>
        </p:nvSpPr>
        <p:spPr bwMode="auto">
          <a:xfrm>
            <a:off x="8539163" y="50434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4885" name="AutoShape 22"/>
          <p:cNvCxnSpPr>
            <a:cxnSpLocks noChangeShapeType="1"/>
            <a:stCxn id="164870" idx="4"/>
            <a:endCxn id="164874" idx="0"/>
          </p:cNvCxnSpPr>
          <p:nvPr/>
        </p:nvCxnSpPr>
        <p:spPr bwMode="auto">
          <a:xfrm flipH="1">
            <a:off x="4919663" y="3252788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6" name="AutoShape 23"/>
          <p:cNvCxnSpPr>
            <a:cxnSpLocks noChangeShapeType="1"/>
            <a:stCxn id="164870" idx="4"/>
            <a:endCxn id="164877" idx="1"/>
          </p:cNvCxnSpPr>
          <p:nvPr/>
        </p:nvCxnSpPr>
        <p:spPr bwMode="auto">
          <a:xfrm>
            <a:off x="5224463" y="3252788"/>
            <a:ext cx="393700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7" name="AutoShape 24"/>
          <p:cNvCxnSpPr>
            <a:cxnSpLocks noChangeShapeType="1"/>
            <a:stCxn id="164870" idx="5"/>
            <a:endCxn id="164875" idx="1"/>
          </p:cNvCxnSpPr>
          <p:nvPr/>
        </p:nvCxnSpPr>
        <p:spPr bwMode="auto">
          <a:xfrm>
            <a:off x="5295900" y="3225800"/>
            <a:ext cx="1084263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8" name="AutoShape 25"/>
          <p:cNvCxnSpPr>
            <a:cxnSpLocks noChangeShapeType="1"/>
            <a:stCxn id="164870" idx="6"/>
            <a:endCxn id="164876" idx="2"/>
          </p:cNvCxnSpPr>
          <p:nvPr/>
        </p:nvCxnSpPr>
        <p:spPr bwMode="auto">
          <a:xfrm>
            <a:off x="5326063" y="3159125"/>
            <a:ext cx="1770062" cy="993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9" name="AutoShape 26"/>
          <p:cNvCxnSpPr>
            <a:cxnSpLocks noChangeShapeType="1"/>
            <a:stCxn id="164870" idx="6"/>
            <a:endCxn id="164878" idx="2"/>
          </p:cNvCxnSpPr>
          <p:nvPr/>
        </p:nvCxnSpPr>
        <p:spPr bwMode="auto">
          <a:xfrm>
            <a:off x="5326063" y="3159125"/>
            <a:ext cx="2636837" cy="989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0" name="AutoShape 27"/>
          <p:cNvCxnSpPr>
            <a:cxnSpLocks noChangeShapeType="1"/>
            <a:stCxn id="164873" idx="4"/>
            <a:endCxn id="164877" idx="7"/>
          </p:cNvCxnSpPr>
          <p:nvPr/>
        </p:nvCxnSpPr>
        <p:spPr bwMode="auto">
          <a:xfrm flipH="1">
            <a:off x="5761038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1" name="AutoShape 28"/>
          <p:cNvCxnSpPr>
            <a:cxnSpLocks noChangeShapeType="1"/>
            <a:stCxn id="164873" idx="3"/>
            <a:endCxn id="164874" idx="7"/>
          </p:cNvCxnSpPr>
          <p:nvPr/>
        </p:nvCxnSpPr>
        <p:spPr bwMode="auto">
          <a:xfrm flipH="1">
            <a:off x="4991100" y="3224213"/>
            <a:ext cx="931863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2" name="AutoShape 29"/>
          <p:cNvCxnSpPr>
            <a:cxnSpLocks noChangeShapeType="1"/>
            <a:stCxn id="164871" idx="3"/>
            <a:endCxn id="164874" idx="7"/>
          </p:cNvCxnSpPr>
          <p:nvPr/>
        </p:nvCxnSpPr>
        <p:spPr bwMode="auto">
          <a:xfrm flipH="1">
            <a:off x="4991100" y="3230563"/>
            <a:ext cx="1693863" cy="855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3" name="AutoShape 30"/>
          <p:cNvCxnSpPr>
            <a:cxnSpLocks noChangeShapeType="1"/>
            <a:stCxn id="164872" idx="3"/>
            <a:endCxn id="164874" idx="7"/>
          </p:cNvCxnSpPr>
          <p:nvPr/>
        </p:nvCxnSpPr>
        <p:spPr bwMode="auto">
          <a:xfrm flipH="1">
            <a:off x="4991100" y="3224213"/>
            <a:ext cx="2439988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4" name="AutoShape 31"/>
          <p:cNvCxnSpPr>
            <a:cxnSpLocks noChangeShapeType="1"/>
            <a:stCxn id="164872" idx="5"/>
            <a:endCxn id="164878" idx="0"/>
          </p:cNvCxnSpPr>
          <p:nvPr/>
        </p:nvCxnSpPr>
        <p:spPr bwMode="auto">
          <a:xfrm>
            <a:off x="7573963" y="3224213"/>
            <a:ext cx="490537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5" name="AutoShape 32"/>
          <p:cNvCxnSpPr>
            <a:cxnSpLocks noChangeShapeType="1"/>
            <a:stCxn id="164872" idx="4"/>
            <a:endCxn id="164876" idx="7"/>
          </p:cNvCxnSpPr>
          <p:nvPr/>
        </p:nvCxnSpPr>
        <p:spPr bwMode="auto">
          <a:xfrm flipH="1">
            <a:off x="7269163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6" name="AutoShape 33"/>
          <p:cNvCxnSpPr>
            <a:cxnSpLocks noChangeShapeType="1"/>
            <a:stCxn id="164872" idx="3"/>
            <a:endCxn id="164875" idx="0"/>
          </p:cNvCxnSpPr>
          <p:nvPr/>
        </p:nvCxnSpPr>
        <p:spPr bwMode="auto">
          <a:xfrm flipH="1">
            <a:off x="6451600" y="3224213"/>
            <a:ext cx="979488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7" name="AutoShape 34"/>
          <p:cNvCxnSpPr>
            <a:cxnSpLocks noChangeShapeType="1"/>
            <a:stCxn id="164871" idx="4"/>
            <a:endCxn id="164877" idx="7"/>
          </p:cNvCxnSpPr>
          <p:nvPr/>
        </p:nvCxnSpPr>
        <p:spPr bwMode="auto">
          <a:xfrm flipH="1">
            <a:off x="5761038" y="3257550"/>
            <a:ext cx="995362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8" name="AutoShape 35"/>
          <p:cNvCxnSpPr>
            <a:cxnSpLocks noChangeShapeType="1"/>
            <a:stCxn id="164871" idx="4"/>
            <a:endCxn id="164875" idx="0"/>
          </p:cNvCxnSpPr>
          <p:nvPr/>
        </p:nvCxnSpPr>
        <p:spPr bwMode="auto">
          <a:xfrm flipH="1">
            <a:off x="6451600" y="3257550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9" name="AutoShape 36"/>
          <p:cNvCxnSpPr>
            <a:cxnSpLocks noChangeShapeType="1"/>
            <a:stCxn id="164871" idx="4"/>
            <a:endCxn id="164876" idx="0"/>
          </p:cNvCxnSpPr>
          <p:nvPr/>
        </p:nvCxnSpPr>
        <p:spPr bwMode="auto">
          <a:xfrm>
            <a:off x="6756400" y="3257550"/>
            <a:ext cx="441325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0" name="AutoShape 37"/>
          <p:cNvCxnSpPr>
            <a:cxnSpLocks noChangeShapeType="1"/>
            <a:stCxn id="164871" idx="5"/>
            <a:endCxn id="164878" idx="1"/>
          </p:cNvCxnSpPr>
          <p:nvPr/>
        </p:nvCxnSpPr>
        <p:spPr bwMode="auto">
          <a:xfrm>
            <a:off x="6827838" y="3230563"/>
            <a:ext cx="1165225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1" name="AutoShape 38"/>
          <p:cNvCxnSpPr>
            <a:cxnSpLocks noChangeShapeType="1"/>
            <a:stCxn id="164873" idx="5"/>
            <a:endCxn id="164875" idx="0"/>
          </p:cNvCxnSpPr>
          <p:nvPr/>
        </p:nvCxnSpPr>
        <p:spPr bwMode="auto">
          <a:xfrm>
            <a:off x="6065838" y="3224213"/>
            <a:ext cx="385762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2" name="AutoShape 39"/>
          <p:cNvCxnSpPr>
            <a:cxnSpLocks noChangeShapeType="1"/>
            <a:stCxn id="164873" idx="6"/>
            <a:endCxn id="164876" idx="1"/>
          </p:cNvCxnSpPr>
          <p:nvPr/>
        </p:nvCxnSpPr>
        <p:spPr bwMode="auto">
          <a:xfrm>
            <a:off x="6096000" y="3157538"/>
            <a:ext cx="1030288" cy="927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3" name="AutoShape 40"/>
          <p:cNvCxnSpPr>
            <a:cxnSpLocks noChangeShapeType="1"/>
            <a:stCxn id="164873" idx="6"/>
            <a:endCxn id="164878" idx="1"/>
          </p:cNvCxnSpPr>
          <p:nvPr/>
        </p:nvCxnSpPr>
        <p:spPr bwMode="auto">
          <a:xfrm>
            <a:off x="6096000" y="3157538"/>
            <a:ext cx="1897063" cy="922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4" name="AutoShape 41"/>
          <p:cNvCxnSpPr>
            <a:cxnSpLocks noChangeShapeType="1"/>
            <a:stCxn id="164874" idx="4"/>
            <a:endCxn id="164879" idx="0"/>
          </p:cNvCxnSpPr>
          <p:nvPr/>
        </p:nvCxnSpPr>
        <p:spPr bwMode="auto">
          <a:xfrm flipH="1">
            <a:off x="4657725" y="4248150"/>
            <a:ext cx="261938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5" name="AutoShape 42"/>
          <p:cNvCxnSpPr>
            <a:cxnSpLocks noChangeShapeType="1"/>
            <a:stCxn id="164877" idx="4"/>
            <a:endCxn id="164880" idx="0"/>
          </p:cNvCxnSpPr>
          <p:nvPr/>
        </p:nvCxnSpPr>
        <p:spPr bwMode="auto">
          <a:xfrm>
            <a:off x="5689600" y="4246563"/>
            <a:ext cx="500063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6" name="AutoShape 43"/>
          <p:cNvCxnSpPr>
            <a:cxnSpLocks noChangeShapeType="1"/>
            <a:stCxn id="164876" idx="4"/>
            <a:endCxn id="164881" idx="0"/>
          </p:cNvCxnSpPr>
          <p:nvPr/>
        </p:nvCxnSpPr>
        <p:spPr bwMode="auto">
          <a:xfrm flipH="1">
            <a:off x="6935788" y="4246563"/>
            <a:ext cx="261937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7" name="AutoShape 44"/>
          <p:cNvCxnSpPr>
            <a:cxnSpLocks noChangeShapeType="1"/>
            <a:stCxn id="164875" idx="4"/>
            <a:endCxn id="164883" idx="2"/>
          </p:cNvCxnSpPr>
          <p:nvPr/>
        </p:nvCxnSpPr>
        <p:spPr bwMode="auto">
          <a:xfrm>
            <a:off x="6451600" y="4252913"/>
            <a:ext cx="1249363" cy="890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8" name="AutoShape 46"/>
          <p:cNvCxnSpPr>
            <a:cxnSpLocks noChangeShapeType="1"/>
            <a:stCxn id="164878" idx="4"/>
            <a:endCxn id="164883" idx="7"/>
          </p:cNvCxnSpPr>
          <p:nvPr/>
        </p:nvCxnSpPr>
        <p:spPr bwMode="auto">
          <a:xfrm flipH="1">
            <a:off x="7874000" y="4241800"/>
            <a:ext cx="190500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9" name="AutoShape 47"/>
          <p:cNvCxnSpPr>
            <a:cxnSpLocks noChangeShapeType="1"/>
            <a:stCxn id="164879" idx="4"/>
            <a:endCxn id="164882" idx="4"/>
          </p:cNvCxnSpPr>
          <p:nvPr/>
        </p:nvCxnSpPr>
        <p:spPr bwMode="auto">
          <a:xfrm rot="5400000" flipH="1" flipV="1">
            <a:off x="5041900" y="4857750"/>
            <a:ext cx="1588" cy="769938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10" name="AutoShape 48"/>
          <p:cNvCxnSpPr>
            <a:cxnSpLocks noChangeShapeType="1"/>
            <a:stCxn id="164880" idx="5"/>
            <a:endCxn id="164884" idx="4"/>
          </p:cNvCxnSpPr>
          <p:nvPr/>
        </p:nvCxnSpPr>
        <p:spPr bwMode="auto">
          <a:xfrm rot="16200000" flipH="1">
            <a:off x="7445376" y="4037012"/>
            <a:ext cx="11112" cy="2379663"/>
          </a:xfrm>
          <a:prstGeom prst="curvedConnector3">
            <a:avLst>
              <a:gd name="adj1" fmla="val 23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Right Arrow 51"/>
          <p:cNvSpPr/>
          <p:nvPr/>
        </p:nvSpPr>
        <p:spPr bwMode="auto">
          <a:xfrm>
            <a:off x="4351338" y="2928938"/>
            <a:ext cx="538162" cy="450850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2" charset="0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1658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6589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A93272-75D9-4F40-96B3-FD34EE44235B}" type="slidenum">
              <a:rPr lang="en-US"/>
              <a:pPr/>
              <a:t>69</a:t>
            </a:fld>
            <a:endParaRPr lang="en-US"/>
          </a:p>
        </p:txBody>
      </p:sp>
      <p:sp>
        <p:nvSpPr>
          <p:cNvPr id="165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E-bay Fraud detection</a:t>
            </a:r>
          </a:p>
        </p:txBody>
      </p:sp>
      <p:sp>
        <p:nvSpPr>
          <p:cNvPr id="165894" name="Oval 6"/>
          <p:cNvSpPr>
            <a:spLocks noChangeArrowheads="1"/>
          </p:cNvSpPr>
          <p:nvPr/>
        </p:nvSpPr>
        <p:spPr bwMode="auto">
          <a:xfrm>
            <a:off x="5122863" y="3063875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5" name="Oval 7"/>
          <p:cNvSpPr>
            <a:spLocks noChangeArrowheads="1"/>
          </p:cNvSpPr>
          <p:nvPr/>
        </p:nvSpPr>
        <p:spPr bwMode="auto">
          <a:xfrm>
            <a:off x="6654800" y="30686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6" name="Oval 8"/>
          <p:cNvSpPr>
            <a:spLocks noChangeArrowheads="1"/>
          </p:cNvSpPr>
          <p:nvPr/>
        </p:nvSpPr>
        <p:spPr bwMode="auto">
          <a:xfrm>
            <a:off x="7400925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7" name="Oval 9"/>
          <p:cNvSpPr>
            <a:spLocks noChangeArrowheads="1"/>
          </p:cNvSpPr>
          <p:nvPr/>
        </p:nvSpPr>
        <p:spPr bwMode="auto">
          <a:xfrm>
            <a:off x="5892800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8" name="Oval 11"/>
          <p:cNvSpPr>
            <a:spLocks noChangeArrowheads="1"/>
          </p:cNvSpPr>
          <p:nvPr/>
        </p:nvSpPr>
        <p:spPr bwMode="auto">
          <a:xfrm>
            <a:off x="4818063" y="40592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9" name="Oval 12"/>
          <p:cNvSpPr>
            <a:spLocks noChangeArrowheads="1"/>
          </p:cNvSpPr>
          <p:nvPr/>
        </p:nvSpPr>
        <p:spPr bwMode="auto">
          <a:xfrm>
            <a:off x="6350000" y="40640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0" name="Oval 13"/>
          <p:cNvSpPr>
            <a:spLocks noChangeArrowheads="1"/>
          </p:cNvSpPr>
          <p:nvPr/>
        </p:nvSpPr>
        <p:spPr bwMode="auto">
          <a:xfrm>
            <a:off x="7096125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1" name="Oval 14"/>
          <p:cNvSpPr>
            <a:spLocks noChangeArrowheads="1"/>
          </p:cNvSpPr>
          <p:nvPr/>
        </p:nvSpPr>
        <p:spPr bwMode="auto">
          <a:xfrm>
            <a:off x="5588000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2" name="Oval 15"/>
          <p:cNvSpPr>
            <a:spLocks noChangeArrowheads="1"/>
          </p:cNvSpPr>
          <p:nvPr/>
        </p:nvSpPr>
        <p:spPr bwMode="auto">
          <a:xfrm>
            <a:off x="7962900" y="40528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3" name="Oval 16"/>
          <p:cNvSpPr>
            <a:spLocks noChangeArrowheads="1"/>
          </p:cNvSpPr>
          <p:nvPr/>
        </p:nvSpPr>
        <p:spPr bwMode="auto">
          <a:xfrm>
            <a:off x="4556125" y="50546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4" name="Oval 17"/>
          <p:cNvSpPr>
            <a:spLocks noChangeArrowheads="1"/>
          </p:cNvSpPr>
          <p:nvPr/>
        </p:nvSpPr>
        <p:spPr bwMode="auto">
          <a:xfrm>
            <a:off x="6088063" y="505936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5" name="Oval 18"/>
          <p:cNvSpPr>
            <a:spLocks noChangeArrowheads="1"/>
          </p:cNvSpPr>
          <p:nvPr/>
        </p:nvSpPr>
        <p:spPr bwMode="auto">
          <a:xfrm>
            <a:off x="6834188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6" name="Oval 19"/>
          <p:cNvSpPr>
            <a:spLocks noChangeArrowheads="1"/>
          </p:cNvSpPr>
          <p:nvPr/>
        </p:nvSpPr>
        <p:spPr bwMode="auto">
          <a:xfrm>
            <a:off x="5326063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7" name="Oval 20"/>
          <p:cNvSpPr>
            <a:spLocks noChangeArrowheads="1"/>
          </p:cNvSpPr>
          <p:nvPr/>
        </p:nvSpPr>
        <p:spPr bwMode="auto">
          <a:xfrm>
            <a:off x="7700963" y="50482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8" name="Oval 21"/>
          <p:cNvSpPr>
            <a:spLocks noChangeArrowheads="1"/>
          </p:cNvSpPr>
          <p:nvPr/>
        </p:nvSpPr>
        <p:spPr bwMode="auto">
          <a:xfrm>
            <a:off x="8539163" y="50434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5909" name="AutoShape 22"/>
          <p:cNvCxnSpPr>
            <a:cxnSpLocks noChangeShapeType="1"/>
            <a:stCxn id="165894" idx="4"/>
            <a:endCxn id="165898" idx="0"/>
          </p:cNvCxnSpPr>
          <p:nvPr/>
        </p:nvCxnSpPr>
        <p:spPr bwMode="auto">
          <a:xfrm flipH="1">
            <a:off x="4919663" y="3252788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0" name="AutoShape 23"/>
          <p:cNvCxnSpPr>
            <a:cxnSpLocks noChangeShapeType="1"/>
            <a:stCxn id="165894" idx="4"/>
            <a:endCxn id="165901" idx="1"/>
          </p:cNvCxnSpPr>
          <p:nvPr/>
        </p:nvCxnSpPr>
        <p:spPr bwMode="auto">
          <a:xfrm>
            <a:off x="5224463" y="3252788"/>
            <a:ext cx="393700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1" name="AutoShape 24"/>
          <p:cNvCxnSpPr>
            <a:cxnSpLocks noChangeShapeType="1"/>
            <a:stCxn id="165894" idx="5"/>
            <a:endCxn id="165899" idx="1"/>
          </p:cNvCxnSpPr>
          <p:nvPr/>
        </p:nvCxnSpPr>
        <p:spPr bwMode="auto">
          <a:xfrm>
            <a:off x="5295900" y="3225800"/>
            <a:ext cx="1084263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2" name="AutoShape 25"/>
          <p:cNvCxnSpPr>
            <a:cxnSpLocks noChangeShapeType="1"/>
            <a:stCxn id="165894" idx="6"/>
            <a:endCxn id="165900" idx="2"/>
          </p:cNvCxnSpPr>
          <p:nvPr/>
        </p:nvCxnSpPr>
        <p:spPr bwMode="auto">
          <a:xfrm>
            <a:off x="5326063" y="3159125"/>
            <a:ext cx="1770062" cy="993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3" name="AutoShape 26"/>
          <p:cNvCxnSpPr>
            <a:cxnSpLocks noChangeShapeType="1"/>
            <a:stCxn id="165894" idx="6"/>
            <a:endCxn id="165902" idx="2"/>
          </p:cNvCxnSpPr>
          <p:nvPr/>
        </p:nvCxnSpPr>
        <p:spPr bwMode="auto">
          <a:xfrm>
            <a:off x="5326063" y="3159125"/>
            <a:ext cx="2636837" cy="989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4" name="AutoShape 27"/>
          <p:cNvCxnSpPr>
            <a:cxnSpLocks noChangeShapeType="1"/>
            <a:stCxn id="165897" idx="4"/>
            <a:endCxn id="165901" idx="7"/>
          </p:cNvCxnSpPr>
          <p:nvPr/>
        </p:nvCxnSpPr>
        <p:spPr bwMode="auto">
          <a:xfrm flipH="1">
            <a:off x="5761038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5" name="AutoShape 28"/>
          <p:cNvCxnSpPr>
            <a:cxnSpLocks noChangeShapeType="1"/>
            <a:stCxn id="165897" idx="3"/>
            <a:endCxn id="165898" idx="7"/>
          </p:cNvCxnSpPr>
          <p:nvPr/>
        </p:nvCxnSpPr>
        <p:spPr bwMode="auto">
          <a:xfrm flipH="1">
            <a:off x="4991100" y="3224213"/>
            <a:ext cx="931863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6" name="AutoShape 29"/>
          <p:cNvCxnSpPr>
            <a:cxnSpLocks noChangeShapeType="1"/>
            <a:stCxn id="165895" idx="3"/>
            <a:endCxn id="165898" idx="7"/>
          </p:cNvCxnSpPr>
          <p:nvPr/>
        </p:nvCxnSpPr>
        <p:spPr bwMode="auto">
          <a:xfrm flipH="1">
            <a:off x="4991100" y="3230563"/>
            <a:ext cx="1693863" cy="855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7" name="AutoShape 30"/>
          <p:cNvCxnSpPr>
            <a:cxnSpLocks noChangeShapeType="1"/>
            <a:stCxn id="165896" idx="3"/>
            <a:endCxn id="165898" idx="7"/>
          </p:cNvCxnSpPr>
          <p:nvPr/>
        </p:nvCxnSpPr>
        <p:spPr bwMode="auto">
          <a:xfrm flipH="1">
            <a:off x="4991100" y="3224213"/>
            <a:ext cx="2439988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8" name="AutoShape 31"/>
          <p:cNvCxnSpPr>
            <a:cxnSpLocks noChangeShapeType="1"/>
            <a:stCxn id="165896" idx="5"/>
            <a:endCxn id="165902" idx="0"/>
          </p:cNvCxnSpPr>
          <p:nvPr/>
        </p:nvCxnSpPr>
        <p:spPr bwMode="auto">
          <a:xfrm>
            <a:off x="7573963" y="3224213"/>
            <a:ext cx="490537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9" name="AutoShape 32"/>
          <p:cNvCxnSpPr>
            <a:cxnSpLocks noChangeShapeType="1"/>
            <a:stCxn id="165896" idx="4"/>
            <a:endCxn id="165900" idx="7"/>
          </p:cNvCxnSpPr>
          <p:nvPr/>
        </p:nvCxnSpPr>
        <p:spPr bwMode="auto">
          <a:xfrm flipH="1">
            <a:off x="7269163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0" name="AutoShape 33"/>
          <p:cNvCxnSpPr>
            <a:cxnSpLocks noChangeShapeType="1"/>
            <a:stCxn id="165896" idx="3"/>
            <a:endCxn id="165899" idx="0"/>
          </p:cNvCxnSpPr>
          <p:nvPr/>
        </p:nvCxnSpPr>
        <p:spPr bwMode="auto">
          <a:xfrm flipH="1">
            <a:off x="6451600" y="3224213"/>
            <a:ext cx="979488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1" name="AutoShape 34"/>
          <p:cNvCxnSpPr>
            <a:cxnSpLocks noChangeShapeType="1"/>
            <a:stCxn id="165895" idx="4"/>
            <a:endCxn id="165901" idx="7"/>
          </p:cNvCxnSpPr>
          <p:nvPr/>
        </p:nvCxnSpPr>
        <p:spPr bwMode="auto">
          <a:xfrm flipH="1">
            <a:off x="5761038" y="3257550"/>
            <a:ext cx="995362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2" name="AutoShape 35"/>
          <p:cNvCxnSpPr>
            <a:cxnSpLocks noChangeShapeType="1"/>
            <a:stCxn id="165895" idx="4"/>
            <a:endCxn id="165899" idx="0"/>
          </p:cNvCxnSpPr>
          <p:nvPr/>
        </p:nvCxnSpPr>
        <p:spPr bwMode="auto">
          <a:xfrm flipH="1">
            <a:off x="6451600" y="3257550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3" name="AutoShape 36"/>
          <p:cNvCxnSpPr>
            <a:cxnSpLocks noChangeShapeType="1"/>
            <a:stCxn id="165895" idx="4"/>
            <a:endCxn id="165900" idx="0"/>
          </p:cNvCxnSpPr>
          <p:nvPr/>
        </p:nvCxnSpPr>
        <p:spPr bwMode="auto">
          <a:xfrm>
            <a:off x="6756400" y="3257550"/>
            <a:ext cx="441325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4" name="AutoShape 37"/>
          <p:cNvCxnSpPr>
            <a:cxnSpLocks noChangeShapeType="1"/>
            <a:stCxn id="165895" idx="5"/>
            <a:endCxn id="165902" idx="1"/>
          </p:cNvCxnSpPr>
          <p:nvPr/>
        </p:nvCxnSpPr>
        <p:spPr bwMode="auto">
          <a:xfrm>
            <a:off x="6827838" y="3230563"/>
            <a:ext cx="1165225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5" name="AutoShape 38"/>
          <p:cNvCxnSpPr>
            <a:cxnSpLocks noChangeShapeType="1"/>
            <a:stCxn id="165897" idx="5"/>
            <a:endCxn id="165899" idx="0"/>
          </p:cNvCxnSpPr>
          <p:nvPr/>
        </p:nvCxnSpPr>
        <p:spPr bwMode="auto">
          <a:xfrm>
            <a:off x="6065838" y="3224213"/>
            <a:ext cx="385762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6" name="AutoShape 39"/>
          <p:cNvCxnSpPr>
            <a:cxnSpLocks noChangeShapeType="1"/>
            <a:stCxn id="165897" idx="6"/>
            <a:endCxn id="165900" idx="1"/>
          </p:cNvCxnSpPr>
          <p:nvPr/>
        </p:nvCxnSpPr>
        <p:spPr bwMode="auto">
          <a:xfrm>
            <a:off x="6096000" y="3157538"/>
            <a:ext cx="1030288" cy="927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7" name="AutoShape 40"/>
          <p:cNvCxnSpPr>
            <a:cxnSpLocks noChangeShapeType="1"/>
            <a:stCxn id="165897" idx="6"/>
            <a:endCxn id="165902" idx="1"/>
          </p:cNvCxnSpPr>
          <p:nvPr/>
        </p:nvCxnSpPr>
        <p:spPr bwMode="auto">
          <a:xfrm>
            <a:off x="6096000" y="3157538"/>
            <a:ext cx="1897063" cy="922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8" name="AutoShape 41"/>
          <p:cNvCxnSpPr>
            <a:cxnSpLocks noChangeShapeType="1"/>
            <a:stCxn id="165898" idx="4"/>
            <a:endCxn id="165903" idx="0"/>
          </p:cNvCxnSpPr>
          <p:nvPr/>
        </p:nvCxnSpPr>
        <p:spPr bwMode="auto">
          <a:xfrm flipH="1">
            <a:off x="4657725" y="4248150"/>
            <a:ext cx="261938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9" name="AutoShape 42"/>
          <p:cNvCxnSpPr>
            <a:cxnSpLocks noChangeShapeType="1"/>
            <a:stCxn id="165901" idx="4"/>
            <a:endCxn id="165904" idx="0"/>
          </p:cNvCxnSpPr>
          <p:nvPr/>
        </p:nvCxnSpPr>
        <p:spPr bwMode="auto">
          <a:xfrm>
            <a:off x="5689600" y="4246563"/>
            <a:ext cx="500063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0" name="AutoShape 43"/>
          <p:cNvCxnSpPr>
            <a:cxnSpLocks noChangeShapeType="1"/>
            <a:stCxn id="165900" idx="4"/>
            <a:endCxn id="165905" idx="0"/>
          </p:cNvCxnSpPr>
          <p:nvPr/>
        </p:nvCxnSpPr>
        <p:spPr bwMode="auto">
          <a:xfrm flipH="1">
            <a:off x="6935788" y="4246563"/>
            <a:ext cx="261937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1" name="AutoShape 44"/>
          <p:cNvCxnSpPr>
            <a:cxnSpLocks noChangeShapeType="1"/>
            <a:stCxn id="165899" idx="4"/>
            <a:endCxn id="165907" idx="2"/>
          </p:cNvCxnSpPr>
          <p:nvPr/>
        </p:nvCxnSpPr>
        <p:spPr bwMode="auto">
          <a:xfrm>
            <a:off x="6451600" y="4252913"/>
            <a:ext cx="1249363" cy="890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2" name="AutoShape 46"/>
          <p:cNvCxnSpPr>
            <a:cxnSpLocks noChangeShapeType="1"/>
            <a:stCxn id="165902" idx="4"/>
            <a:endCxn id="165907" idx="7"/>
          </p:cNvCxnSpPr>
          <p:nvPr/>
        </p:nvCxnSpPr>
        <p:spPr bwMode="auto">
          <a:xfrm flipH="1">
            <a:off x="7874000" y="4241800"/>
            <a:ext cx="190500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3" name="AutoShape 47"/>
          <p:cNvCxnSpPr>
            <a:cxnSpLocks noChangeShapeType="1"/>
            <a:stCxn id="165903" idx="4"/>
            <a:endCxn id="165906" idx="4"/>
          </p:cNvCxnSpPr>
          <p:nvPr/>
        </p:nvCxnSpPr>
        <p:spPr bwMode="auto">
          <a:xfrm rot="5400000" flipH="1" flipV="1">
            <a:off x="5041900" y="4857750"/>
            <a:ext cx="1588" cy="769938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4" name="AutoShape 48"/>
          <p:cNvCxnSpPr>
            <a:cxnSpLocks noChangeShapeType="1"/>
            <a:stCxn id="165904" idx="5"/>
            <a:endCxn id="165908" idx="4"/>
          </p:cNvCxnSpPr>
          <p:nvPr/>
        </p:nvCxnSpPr>
        <p:spPr bwMode="auto">
          <a:xfrm rot="16200000" flipH="1">
            <a:off x="7445376" y="4037012"/>
            <a:ext cx="11112" cy="2379663"/>
          </a:xfrm>
          <a:prstGeom prst="curvedConnector3">
            <a:avLst>
              <a:gd name="adj1" fmla="val 23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Right Arrow 51"/>
          <p:cNvSpPr/>
          <p:nvPr/>
        </p:nvSpPr>
        <p:spPr bwMode="auto">
          <a:xfrm>
            <a:off x="3792538" y="4927600"/>
            <a:ext cx="538162" cy="450850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P1: patterns? Fraud detection?</a:t>
            </a:r>
          </a:p>
          <a:p>
            <a:endParaRPr lang="en-US" dirty="0"/>
          </a:p>
          <a:p>
            <a:r>
              <a:rPr lang="en-US" dirty="0"/>
              <a:t>P2: patterns in time-evolving graphs / tensors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0" y="1158856"/>
            <a:ext cx="1104900" cy="12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4986028" y="3301852"/>
            <a:ext cx="757607" cy="82564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531627" y="4055534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259942">
            <a:off x="4370316" y="3945468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359849" y="3460589"/>
            <a:ext cx="142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destination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 bwMode="auto">
          <a:xfrm>
            <a:off x="5308600" y="3683000"/>
            <a:ext cx="247650" cy="1714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2781300" y="20828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933700" y="22352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3086100" y="23876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3238500" y="25400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3098800" y="22098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1669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669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A09C5E-1DE9-0B42-A431-62E8CFE2A03B}" type="slidenum">
              <a:rPr lang="en-US"/>
              <a:pPr/>
              <a:t>70</a:t>
            </a:fld>
            <a:endParaRPr lang="en-US"/>
          </a:p>
        </p:txBody>
      </p:sp>
      <p:sp>
        <p:nvSpPr>
          <p:cNvPr id="166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ＭＳ Ｐゴシック" charset="-128"/>
                <a:cs typeface="ＭＳ Ｐゴシック" charset="-128"/>
              </a:rPr>
              <a:t>E-bay Fraud detection - NetProbe</a:t>
            </a:r>
          </a:p>
        </p:txBody>
      </p:sp>
      <p:pic>
        <p:nvPicPr>
          <p:cNvPr id="166918" name="Picture 3" descr="netprobe_screenshot_v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5013" y="1922463"/>
            <a:ext cx="3057525" cy="4114800"/>
          </a:xfrm>
          <a:noFill/>
        </p:spPr>
      </p:pic>
      <p:sp>
        <p:nvSpPr>
          <p:cNvPr id="166919" name="Oval 4"/>
          <p:cNvSpPr>
            <a:spLocks noChangeArrowheads="1"/>
          </p:cNvSpPr>
          <p:nvPr/>
        </p:nvSpPr>
        <p:spPr bwMode="auto">
          <a:xfrm>
            <a:off x="5122863" y="3063875"/>
            <a:ext cx="203200" cy="18891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0" name="Oval 5"/>
          <p:cNvSpPr>
            <a:spLocks noChangeArrowheads="1"/>
          </p:cNvSpPr>
          <p:nvPr/>
        </p:nvSpPr>
        <p:spPr bwMode="auto">
          <a:xfrm>
            <a:off x="6654800" y="3068638"/>
            <a:ext cx="203200" cy="188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1" name="Oval 6"/>
          <p:cNvSpPr>
            <a:spLocks noChangeArrowheads="1"/>
          </p:cNvSpPr>
          <p:nvPr/>
        </p:nvSpPr>
        <p:spPr bwMode="auto">
          <a:xfrm>
            <a:off x="7400925" y="3062288"/>
            <a:ext cx="203200" cy="188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2" name="Oval 7"/>
          <p:cNvSpPr>
            <a:spLocks noChangeArrowheads="1"/>
          </p:cNvSpPr>
          <p:nvPr/>
        </p:nvSpPr>
        <p:spPr bwMode="auto">
          <a:xfrm>
            <a:off x="5892800" y="3062288"/>
            <a:ext cx="203200" cy="188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3" name="Oval 8"/>
          <p:cNvSpPr>
            <a:spLocks noChangeArrowheads="1"/>
          </p:cNvSpPr>
          <p:nvPr/>
        </p:nvSpPr>
        <p:spPr bwMode="auto">
          <a:xfrm>
            <a:off x="4818063" y="4059238"/>
            <a:ext cx="203200" cy="188912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4" name="Oval 9"/>
          <p:cNvSpPr>
            <a:spLocks noChangeArrowheads="1"/>
          </p:cNvSpPr>
          <p:nvPr/>
        </p:nvSpPr>
        <p:spPr bwMode="auto">
          <a:xfrm>
            <a:off x="6350000" y="4064000"/>
            <a:ext cx="203200" cy="188913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5" name="Oval 10"/>
          <p:cNvSpPr>
            <a:spLocks noChangeArrowheads="1"/>
          </p:cNvSpPr>
          <p:nvPr/>
        </p:nvSpPr>
        <p:spPr bwMode="auto">
          <a:xfrm>
            <a:off x="7096125" y="4057650"/>
            <a:ext cx="203200" cy="188913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6" name="Oval 11"/>
          <p:cNvSpPr>
            <a:spLocks noChangeArrowheads="1"/>
          </p:cNvSpPr>
          <p:nvPr/>
        </p:nvSpPr>
        <p:spPr bwMode="auto">
          <a:xfrm>
            <a:off x="5588000" y="4057650"/>
            <a:ext cx="203200" cy="188913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7" name="Oval 12"/>
          <p:cNvSpPr>
            <a:spLocks noChangeArrowheads="1"/>
          </p:cNvSpPr>
          <p:nvPr/>
        </p:nvSpPr>
        <p:spPr bwMode="auto">
          <a:xfrm>
            <a:off x="7962900" y="4052888"/>
            <a:ext cx="203200" cy="188912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8" name="Oval 13"/>
          <p:cNvSpPr>
            <a:spLocks noChangeArrowheads="1"/>
          </p:cNvSpPr>
          <p:nvPr/>
        </p:nvSpPr>
        <p:spPr bwMode="auto">
          <a:xfrm>
            <a:off x="4556125" y="5054600"/>
            <a:ext cx="203200" cy="188913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9" name="Oval 14"/>
          <p:cNvSpPr>
            <a:spLocks noChangeArrowheads="1"/>
          </p:cNvSpPr>
          <p:nvPr/>
        </p:nvSpPr>
        <p:spPr bwMode="auto">
          <a:xfrm>
            <a:off x="6088063" y="5059363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0" name="Oval 15"/>
          <p:cNvSpPr>
            <a:spLocks noChangeArrowheads="1"/>
          </p:cNvSpPr>
          <p:nvPr/>
        </p:nvSpPr>
        <p:spPr bwMode="auto">
          <a:xfrm>
            <a:off x="6834188" y="5053013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1" name="Oval 16"/>
          <p:cNvSpPr>
            <a:spLocks noChangeArrowheads="1"/>
          </p:cNvSpPr>
          <p:nvPr/>
        </p:nvSpPr>
        <p:spPr bwMode="auto">
          <a:xfrm>
            <a:off x="5326063" y="5053013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2" name="Oval 17"/>
          <p:cNvSpPr>
            <a:spLocks noChangeArrowheads="1"/>
          </p:cNvSpPr>
          <p:nvPr/>
        </p:nvSpPr>
        <p:spPr bwMode="auto">
          <a:xfrm>
            <a:off x="7700963" y="5048250"/>
            <a:ext cx="203200" cy="188913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3" name="Oval 18"/>
          <p:cNvSpPr>
            <a:spLocks noChangeArrowheads="1"/>
          </p:cNvSpPr>
          <p:nvPr/>
        </p:nvSpPr>
        <p:spPr bwMode="auto">
          <a:xfrm>
            <a:off x="8539163" y="5043488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6934" name="AutoShape 19"/>
          <p:cNvCxnSpPr>
            <a:cxnSpLocks noChangeShapeType="1"/>
            <a:stCxn id="166919" idx="4"/>
            <a:endCxn id="166923" idx="0"/>
          </p:cNvCxnSpPr>
          <p:nvPr/>
        </p:nvCxnSpPr>
        <p:spPr bwMode="auto">
          <a:xfrm flipH="1">
            <a:off x="4919663" y="3252788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5" name="AutoShape 20"/>
          <p:cNvCxnSpPr>
            <a:cxnSpLocks noChangeShapeType="1"/>
            <a:stCxn id="166919" idx="4"/>
            <a:endCxn id="166926" idx="1"/>
          </p:cNvCxnSpPr>
          <p:nvPr/>
        </p:nvCxnSpPr>
        <p:spPr bwMode="auto">
          <a:xfrm>
            <a:off x="5224463" y="3252788"/>
            <a:ext cx="393700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6" name="AutoShape 21"/>
          <p:cNvCxnSpPr>
            <a:cxnSpLocks noChangeShapeType="1"/>
            <a:stCxn id="166919" idx="5"/>
            <a:endCxn id="166924" idx="1"/>
          </p:cNvCxnSpPr>
          <p:nvPr/>
        </p:nvCxnSpPr>
        <p:spPr bwMode="auto">
          <a:xfrm>
            <a:off x="5295900" y="3225800"/>
            <a:ext cx="1084263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7" name="AutoShape 22"/>
          <p:cNvCxnSpPr>
            <a:cxnSpLocks noChangeShapeType="1"/>
            <a:stCxn id="166919" idx="6"/>
            <a:endCxn id="166925" idx="2"/>
          </p:cNvCxnSpPr>
          <p:nvPr/>
        </p:nvCxnSpPr>
        <p:spPr bwMode="auto">
          <a:xfrm>
            <a:off x="5326063" y="3159125"/>
            <a:ext cx="1770062" cy="993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8" name="AutoShape 23"/>
          <p:cNvCxnSpPr>
            <a:cxnSpLocks noChangeShapeType="1"/>
            <a:stCxn id="166919" idx="6"/>
            <a:endCxn id="166927" idx="2"/>
          </p:cNvCxnSpPr>
          <p:nvPr/>
        </p:nvCxnSpPr>
        <p:spPr bwMode="auto">
          <a:xfrm>
            <a:off x="5326063" y="3159125"/>
            <a:ext cx="2636837" cy="989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9" name="AutoShape 24"/>
          <p:cNvCxnSpPr>
            <a:cxnSpLocks noChangeShapeType="1"/>
            <a:stCxn id="166922" idx="4"/>
            <a:endCxn id="166926" idx="7"/>
          </p:cNvCxnSpPr>
          <p:nvPr/>
        </p:nvCxnSpPr>
        <p:spPr bwMode="auto">
          <a:xfrm flipH="1">
            <a:off x="5761038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0" name="AutoShape 25"/>
          <p:cNvCxnSpPr>
            <a:cxnSpLocks noChangeShapeType="1"/>
            <a:stCxn id="166922" idx="3"/>
            <a:endCxn id="166923" idx="7"/>
          </p:cNvCxnSpPr>
          <p:nvPr/>
        </p:nvCxnSpPr>
        <p:spPr bwMode="auto">
          <a:xfrm flipH="1">
            <a:off x="4991100" y="3224213"/>
            <a:ext cx="931863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1" name="AutoShape 26"/>
          <p:cNvCxnSpPr>
            <a:cxnSpLocks noChangeShapeType="1"/>
            <a:stCxn id="166920" idx="3"/>
            <a:endCxn id="166923" idx="7"/>
          </p:cNvCxnSpPr>
          <p:nvPr/>
        </p:nvCxnSpPr>
        <p:spPr bwMode="auto">
          <a:xfrm flipH="1">
            <a:off x="4991100" y="3230563"/>
            <a:ext cx="1693863" cy="855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2" name="AutoShape 27"/>
          <p:cNvCxnSpPr>
            <a:cxnSpLocks noChangeShapeType="1"/>
            <a:stCxn id="166921" idx="3"/>
            <a:endCxn id="166923" idx="7"/>
          </p:cNvCxnSpPr>
          <p:nvPr/>
        </p:nvCxnSpPr>
        <p:spPr bwMode="auto">
          <a:xfrm flipH="1">
            <a:off x="4991100" y="3224213"/>
            <a:ext cx="2439988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3" name="AutoShape 28"/>
          <p:cNvCxnSpPr>
            <a:cxnSpLocks noChangeShapeType="1"/>
            <a:stCxn id="166921" idx="5"/>
            <a:endCxn id="166927" idx="0"/>
          </p:cNvCxnSpPr>
          <p:nvPr/>
        </p:nvCxnSpPr>
        <p:spPr bwMode="auto">
          <a:xfrm>
            <a:off x="7573963" y="3224213"/>
            <a:ext cx="490537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4" name="AutoShape 29"/>
          <p:cNvCxnSpPr>
            <a:cxnSpLocks noChangeShapeType="1"/>
            <a:stCxn id="166921" idx="4"/>
            <a:endCxn id="166925" idx="7"/>
          </p:cNvCxnSpPr>
          <p:nvPr/>
        </p:nvCxnSpPr>
        <p:spPr bwMode="auto">
          <a:xfrm flipH="1">
            <a:off x="7269163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5" name="AutoShape 30"/>
          <p:cNvCxnSpPr>
            <a:cxnSpLocks noChangeShapeType="1"/>
            <a:stCxn id="166921" idx="3"/>
            <a:endCxn id="166924" idx="0"/>
          </p:cNvCxnSpPr>
          <p:nvPr/>
        </p:nvCxnSpPr>
        <p:spPr bwMode="auto">
          <a:xfrm flipH="1">
            <a:off x="6451600" y="3224213"/>
            <a:ext cx="979488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6" name="AutoShape 31"/>
          <p:cNvCxnSpPr>
            <a:cxnSpLocks noChangeShapeType="1"/>
            <a:stCxn id="166920" idx="4"/>
            <a:endCxn id="166926" idx="7"/>
          </p:cNvCxnSpPr>
          <p:nvPr/>
        </p:nvCxnSpPr>
        <p:spPr bwMode="auto">
          <a:xfrm flipH="1">
            <a:off x="5761038" y="3257550"/>
            <a:ext cx="995362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7" name="AutoShape 32"/>
          <p:cNvCxnSpPr>
            <a:cxnSpLocks noChangeShapeType="1"/>
            <a:stCxn id="166920" idx="4"/>
            <a:endCxn id="166924" idx="0"/>
          </p:cNvCxnSpPr>
          <p:nvPr/>
        </p:nvCxnSpPr>
        <p:spPr bwMode="auto">
          <a:xfrm flipH="1">
            <a:off x="6451600" y="3257550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8" name="AutoShape 33"/>
          <p:cNvCxnSpPr>
            <a:cxnSpLocks noChangeShapeType="1"/>
            <a:stCxn id="166920" idx="4"/>
            <a:endCxn id="166925" idx="0"/>
          </p:cNvCxnSpPr>
          <p:nvPr/>
        </p:nvCxnSpPr>
        <p:spPr bwMode="auto">
          <a:xfrm>
            <a:off x="6756400" y="3257550"/>
            <a:ext cx="441325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9" name="AutoShape 34"/>
          <p:cNvCxnSpPr>
            <a:cxnSpLocks noChangeShapeType="1"/>
            <a:stCxn id="166920" idx="5"/>
            <a:endCxn id="166927" idx="1"/>
          </p:cNvCxnSpPr>
          <p:nvPr/>
        </p:nvCxnSpPr>
        <p:spPr bwMode="auto">
          <a:xfrm>
            <a:off x="6827838" y="3230563"/>
            <a:ext cx="1165225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0" name="AutoShape 35"/>
          <p:cNvCxnSpPr>
            <a:cxnSpLocks noChangeShapeType="1"/>
            <a:stCxn id="166922" idx="5"/>
            <a:endCxn id="166924" idx="0"/>
          </p:cNvCxnSpPr>
          <p:nvPr/>
        </p:nvCxnSpPr>
        <p:spPr bwMode="auto">
          <a:xfrm>
            <a:off x="6065838" y="3224213"/>
            <a:ext cx="385762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1" name="AutoShape 36"/>
          <p:cNvCxnSpPr>
            <a:cxnSpLocks noChangeShapeType="1"/>
            <a:stCxn id="166922" idx="6"/>
            <a:endCxn id="166925" idx="1"/>
          </p:cNvCxnSpPr>
          <p:nvPr/>
        </p:nvCxnSpPr>
        <p:spPr bwMode="auto">
          <a:xfrm>
            <a:off x="6096000" y="3157538"/>
            <a:ext cx="1030288" cy="927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2" name="AutoShape 37"/>
          <p:cNvCxnSpPr>
            <a:cxnSpLocks noChangeShapeType="1"/>
            <a:stCxn id="166922" idx="6"/>
            <a:endCxn id="166927" idx="1"/>
          </p:cNvCxnSpPr>
          <p:nvPr/>
        </p:nvCxnSpPr>
        <p:spPr bwMode="auto">
          <a:xfrm>
            <a:off x="6096000" y="3157538"/>
            <a:ext cx="1897063" cy="922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3" name="AutoShape 38"/>
          <p:cNvCxnSpPr>
            <a:cxnSpLocks noChangeShapeType="1"/>
            <a:stCxn id="166923" idx="4"/>
            <a:endCxn id="166928" idx="0"/>
          </p:cNvCxnSpPr>
          <p:nvPr/>
        </p:nvCxnSpPr>
        <p:spPr bwMode="auto">
          <a:xfrm flipH="1">
            <a:off x="4657725" y="4248150"/>
            <a:ext cx="261938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4" name="AutoShape 39"/>
          <p:cNvCxnSpPr>
            <a:cxnSpLocks noChangeShapeType="1"/>
            <a:stCxn id="166926" idx="4"/>
            <a:endCxn id="166929" idx="0"/>
          </p:cNvCxnSpPr>
          <p:nvPr/>
        </p:nvCxnSpPr>
        <p:spPr bwMode="auto">
          <a:xfrm>
            <a:off x="5689600" y="4246563"/>
            <a:ext cx="500063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5" name="AutoShape 40"/>
          <p:cNvCxnSpPr>
            <a:cxnSpLocks noChangeShapeType="1"/>
            <a:stCxn id="166925" idx="4"/>
            <a:endCxn id="166930" idx="0"/>
          </p:cNvCxnSpPr>
          <p:nvPr/>
        </p:nvCxnSpPr>
        <p:spPr bwMode="auto">
          <a:xfrm flipH="1">
            <a:off x="6935788" y="4246563"/>
            <a:ext cx="261937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6" name="AutoShape 41"/>
          <p:cNvCxnSpPr>
            <a:cxnSpLocks noChangeShapeType="1"/>
            <a:stCxn id="166924" idx="4"/>
            <a:endCxn id="166932" idx="2"/>
          </p:cNvCxnSpPr>
          <p:nvPr/>
        </p:nvCxnSpPr>
        <p:spPr bwMode="auto">
          <a:xfrm>
            <a:off x="6451600" y="4252913"/>
            <a:ext cx="1249363" cy="890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7" name="AutoShape 42"/>
          <p:cNvCxnSpPr>
            <a:cxnSpLocks noChangeShapeType="1"/>
            <a:stCxn id="166927" idx="4"/>
            <a:endCxn id="166932" idx="7"/>
          </p:cNvCxnSpPr>
          <p:nvPr/>
        </p:nvCxnSpPr>
        <p:spPr bwMode="auto">
          <a:xfrm flipH="1">
            <a:off x="7874000" y="4241800"/>
            <a:ext cx="190500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8" name="AutoShape 43"/>
          <p:cNvCxnSpPr>
            <a:cxnSpLocks noChangeShapeType="1"/>
            <a:stCxn id="166928" idx="4"/>
            <a:endCxn id="166931" idx="4"/>
          </p:cNvCxnSpPr>
          <p:nvPr/>
        </p:nvCxnSpPr>
        <p:spPr bwMode="auto">
          <a:xfrm rot="5400000" flipH="1" flipV="1">
            <a:off x="5041900" y="4857750"/>
            <a:ext cx="1588" cy="769938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9" name="AutoShape 44"/>
          <p:cNvCxnSpPr>
            <a:cxnSpLocks noChangeShapeType="1"/>
            <a:stCxn id="166929" idx="5"/>
            <a:endCxn id="166933" idx="4"/>
          </p:cNvCxnSpPr>
          <p:nvPr/>
        </p:nvCxnSpPr>
        <p:spPr bwMode="auto">
          <a:xfrm rot="16200000" flipH="1">
            <a:off x="7445376" y="4037012"/>
            <a:ext cx="11112" cy="2379663"/>
          </a:xfrm>
          <a:prstGeom prst="curvedConnector3">
            <a:avLst>
              <a:gd name="adj1" fmla="val 23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4" name="Group 63"/>
          <p:cNvGrpSpPr/>
          <p:nvPr/>
        </p:nvGrpSpPr>
        <p:grpSpPr>
          <a:xfrm>
            <a:off x="7200900" y="1485900"/>
            <a:ext cx="1193800" cy="1206500"/>
            <a:chOff x="7200900" y="1485900"/>
            <a:chExt cx="1193800" cy="1206500"/>
          </a:xfrm>
        </p:grpSpPr>
        <p:sp>
          <p:nvSpPr>
            <p:cNvPr id="49" name="Rectangle 48"/>
            <p:cNvSpPr/>
            <p:nvPr/>
          </p:nvSpPr>
          <p:spPr bwMode="auto">
            <a:xfrm>
              <a:off x="75184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8105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810500" y="20828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7518400" y="20828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200900" y="18669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594600" y="14986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13600" y="22098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886700" y="14859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75184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810500" y="2387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102600" y="17780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81026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02600" y="20828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8197850" y="149860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13600" y="249555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Popular press</a:t>
            </a:r>
          </a:p>
        </p:txBody>
      </p:sp>
      <p:sp>
        <p:nvSpPr>
          <p:cNvPr id="167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endParaRPr lang="en-US" dirty="0">
              <a:ea typeface="ＭＳ Ｐゴシック" charset="-128"/>
              <a:cs typeface="ＭＳ Ｐゴシック" charset="-128"/>
            </a:endParaRPr>
          </a:p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-128"/>
                <a:cs typeface="ＭＳ Ｐゴシック" charset="-128"/>
              </a:rPr>
              <a:t>And less desirable attention: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E-mail from ‘Belgium police’ (‘copy of your code?’)</a:t>
            </a:r>
          </a:p>
        </p:txBody>
      </p:sp>
      <p:sp>
        <p:nvSpPr>
          <p:cNvPr id="16794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16794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679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556D7B-08FB-824C-A18E-1E237A701D29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67943" name="Picture 6" descr="washp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938" y="2201863"/>
            <a:ext cx="3906837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4" name="Picture 7" descr="USA-Today-Logo.bmp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506538"/>
            <a:ext cx="1100138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5" name="Picture 8" descr="la_time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38" y="3105150"/>
            <a:ext cx="396081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Patterns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Anomaly / fraud detection</a:t>
            </a:r>
          </a:p>
          <a:p>
            <a:pPr lvl="2"/>
            <a:r>
              <a:rPr lang="en-US" dirty="0">
                <a:ea typeface="ＭＳ Ｐゴシック" charset="-128"/>
                <a:cs typeface="ＭＳ Ｐゴシック" charset="-128"/>
              </a:rPr>
              <a:t>No labels - Spectral methods</a:t>
            </a:r>
          </a:p>
          <a:p>
            <a:pPr lvl="2"/>
            <a:r>
              <a:rPr lang="en-US" dirty="0" err="1">
                <a:ea typeface="ＭＳ Ｐゴシック" charset="-128"/>
                <a:cs typeface="ＭＳ Ｐゴシック" charset="-128"/>
              </a:rPr>
              <a:t>w</a:t>
            </a:r>
            <a:r>
              <a:rPr lang="en-US" dirty="0">
                <a:ea typeface="ＭＳ Ｐゴシック" charset="-128"/>
                <a:cs typeface="ＭＳ Ｐゴシック" charset="-128"/>
              </a:rPr>
              <a:t>/ labels: Belief Propagation – closed formulas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42449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47813"/>
            <a:ext cx="9144000" cy="1854200"/>
          </a:xfrm>
          <a:ln w="57150"/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Cambria"/>
              </a:rPr>
              <a:t>Unifying Guilt-by-Association Approaches: </a:t>
            </a:r>
            <a:br>
              <a:rPr lang="en-US" dirty="0">
                <a:latin typeface="Cambria"/>
              </a:rPr>
            </a:br>
            <a:r>
              <a:rPr lang="en-US" dirty="0">
                <a:latin typeface="Cambria"/>
              </a:rPr>
              <a:t>Theorems and Fast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171" y="4048500"/>
            <a:ext cx="7260276" cy="1115472"/>
          </a:xfrm>
        </p:spPr>
        <p:txBody>
          <a:bodyPr numCol="2" spcCol="548640">
            <a:normAutofit fontScale="70000" lnSpcReduction="20000"/>
          </a:bodyPr>
          <a:lstStyle/>
          <a:p>
            <a:pPr>
              <a:defRPr/>
            </a:pPr>
            <a:r>
              <a:rPr lang="en-US" b="1" dirty="0"/>
              <a:t>Danai Koutra		</a:t>
            </a:r>
            <a:endParaRPr lang="en-US" dirty="0"/>
          </a:p>
          <a:p>
            <a:pPr>
              <a:defRPr/>
            </a:pPr>
            <a:r>
              <a:rPr lang="en-US" dirty="0"/>
              <a:t>U Kang	</a:t>
            </a:r>
          </a:p>
          <a:p>
            <a:pPr>
              <a:defRPr/>
            </a:pPr>
            <a:r>
              <a:rPr lang="en-US" dirty="0"/>
              <a:t>Hsing-Kuo Kenneth Pao</a:t>
            </a:r>
          </a:p>
          <a:p>
            <a:pPr>
              <a:defRPr/>
            </a:pPr>
            <a:r>
              <a:rPr lang="en-US" dirty="0"/>
              <a:t>Tai-You Ke</a:t>
            </a:r>
          </a:p>
          <a:p>
            <a:pPr>
              <a:defRPr/>
            </a:pPr>
            <a:r>
              <a:rPr lang="en-US" dirty="0"/>
              <a:t>Duen Horng (Polo) Chau</a:t>
            </a:r>
          </a:p>
          <a:p>
            <a:pPr>
              <a:defRPr/>
            </a:pPr>
            <a:r>
              <a:rPr lang="en-US" dirty="0"/>
              <a:t>Christos Faloutsos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36638" y="5895975"/>
            <a:ext cx="7259637" cy="546100"/>
          </a:xfrm>
          <a:prstGeom prst="rect">
            <a:avLst/>
          </a:prstGeom>
        </p:spPr>
        <p:txBody>
          <a:bodyPr spcCol="548640">
            <a:norm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ECML PKDD, 5-9 September 2011, Athens, Greece</a:t>
            </a:r>
          </a:p>
        </p:txBody>
      </p:sp>
      <p:pic>
        <p:nvPicPr>
          <p:cNvPr id="5" name="Picture 4" descr="dana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429000"/>
            <a:ext cx="889000" cy="889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Problem Definition:</a:t>
            </a:r>
            <a:br>
              <a:rPr lang="en-US" dirty="0"/>
            </a:br>
            <a:r>
              <a:rPr lang="en-US" dirty="0"/>
              <a:t>G</a:t>
            </a:r>
            <a:r>
              <a:rPr lang="en-US" sz="3778" dirty="0"/>
              <a:t>B</a:t>
            </a:r>
            <a:r>
              <a:rPr lang="en-US" dirty="0"/>
              <a:t>A techniques</a:t>
            </a:r>
          </a:p>
        </p:txBody>
      </p:sp>
      <p:sp>
        <p:nvSpPr>
          <p:cNvPr id="53251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325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966FEF-20F4-1045-BB12-F963D80569D1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3253" name="TextBox 6"/>
          <p:cNvSpPr txBox="1">
            <a:spLocks noChangeArrowheads="1"/>
          </p:cNvSpPr>
          <p:nvPr/>
        </p:nvSpPr>
        <p:spPr bwMode="auto">
          <a:xfrm>
            <a:off x="5443538" y="2128838"/>
            <a:ext cx="3616325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/>
              <a:t>Given</a:t>
            </a:r>
            <a:r>
              <a:rPr lang="en-US" sz="2800"/>
              <a:t>: Graph; &amp;	        </a:t>
            </a:r>
          </a:p>
          <a:p>
            <a:pPr algn="l"/>
            <a:r>
              <a:rPr lang="en-US" sz="2800"/>
              <a:t>   few labeled nodes</a:t>
            </a:r>
          </a:p>
          <a:p>
            <a:pPr algn="l"/>
            <a:r>
              <a:rPr lang="en-US" sz="2800" b="1"/>
              <a:t>Find</a:t>
            </a:r>
            <a:r>
              <a:rPr lang="en-US" sz="2800"/>
              <a:t>: labels of rest</a:t>
            </a:r>
          </a:p>
          <a:p>
            <a:pPr algn="l"/>
            <a:r>
              <a:rPr lang="en-US" sz="2800"/>
              <a:t>(assuming network effects)</a:t>
            </a:r>
          </a:p>
        </p:txBody>
      </p:sp>
      <p:pic>
        <p:nvPicPr>
          <p:cNvPr id="53254" name="Content Placeholder 13" descr="graph_gult_by_assoc.png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17" t="2664" r="18387" b="957"/>
          <a:stretch>
            <a:fillRect/>
          </a:stretch>
        </p:blipFill>
        <p:spPr>
          <a:xfrm>
            <a:off x="342900" y="1762125"/>
            <a:ext cx="5137150" cy="3740150"/>
          </a:xfrm>
        </p:spPr>
      </p:pic>
      <p:sp>
        <p:nvSpPr>
          <p:cNvPr id="11" name="TextBox 10"/>
          <p:cNvSpPr txBox="1"/>
          <p:nvPr/>
        </p:nvSpPr>
        <p:spPr>
          <a:xfrm>
            <a:off x="2201334" y="1694179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0640" y="3825115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4637" y="2611441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0930" y="4771315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53264" name="Date Placeholder 1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334000" y="5181600"/>
            <a:ext cx="292100" cy="3048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5626100" y="51816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5626100" y="5486400"/>
            <a:ext cx="292100" cy="304800"/>
          </a:xfrm>
          <a:prstGeom prst="rect">
            <a:avLst/>
          </a:prstGeom>
          <a:solidFill>
            <a:srgbClr val="5C5C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5334000" y="54864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auto">
          <a:xfrm>
            <a:off x="5016500" y="52705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5410200" y="49022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5029200" y="56134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5702300" y="48895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756400" y="51435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7048500" y="5143500"/>
            <a:ext cx="292100" cy="3048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048500" y="54483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6756400" y="5448300"/>
            <a:ext cx="292100" cy="304800"/>
          </a:xfrm>
          <a:prstGeom prst="rect">
            <a:avLst/>
          </a:prstGeom>
          <a:solidFill>
            <a:srgbClr val="5C5C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 bwMode="auto">
          <a:xfrm>
            <a:off x="6438900" y="52324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6832600" y="48641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6451600" y="55753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7124700" y="48514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785100" y="4876800"/>
            <a:ext cx="1193800" cy="1206500"/>
            <a:chOff x="7200900" y="1485900"/>
            <a:chExt cx="1193800" cy="12065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75184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8105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810500" y="20828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518400" y="20828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7200900" y="18669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7594600" y="14986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7213600" y="22098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886700" y="14859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5184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7810500" y="2387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8102600" y="17780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81026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8102600" y="20828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8197850" y="149860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213600" y="249555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ouble Bracket 50"/>
          <p:cNvSpPr/>
          <p:nvPr/>
        </p:nvSpPr>
        <p:spPr bwMode="auto">
          <a:xfrm>
            <a:off x="7683500" y="4787900"/>
            <a:ext cx="1422400" cy="1460500"/>
          </a:xfrm>
          <a:prstGeom prst="bracketPair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Are they related?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RWR (Random Walk with Restarts)  </a:t>
            </a:r>
          </a:p>
          <a:p>
            <a:pPr lvl="1"/>
            <a:r>
              <a:rPr lang="en-US"/>
              <a:t>google’s pageRank (‘</a:t>
            </a:r>
            <a:r>
              <a:rPr lang="en-US" i="1"/>
              <a:t>if my friends are important, I’m important, too</a:t>
            </a:r>
            <a:r>
              <a:rPr lang="en-US"/>
              <a:t>’)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SSL (Semi-supervised learning) </a:t>
            </a:r>
          </a:p>
          <a:p>
            <a:pPr lvl="1"/>
            <a:r>
              <a:rPr lang="en-US"/>
              <a:t>minimize the differences among neighbors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BP (Belief propagation) </a:t>
            </a:r>
          </a:p>
          <a:p>
            <a:pPr lvl="1"/>
            <a:r>
              <a:rPr lang="en-US"/>
              <a:t>send messages to neighbors, on what you believe about them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5734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73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EB5B35-6DB0-374D-BD72-1F2FCB99CA1A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 descr="8_google_logo_by_ruth_keda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871" y="1954019"/>
            <a:ext cx="1474429" cy="8018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Are they related?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RWR (Random Walk with Restarts)  </a:t>
            </a:r>
          </a:p>
          <a:p>
            <a:pPr lvl="1"/>
            <a:r>
              <a:rPr lang="en-US"/>
              <a:t>google’s pageRank (‘</a:t>
            </a:r>
            <a:r>
              <a:rPr lang="en-US" i="1"/>
              <a:t>if my friends are important, I’m important, too</a:t>
            </a:r>
            <a:r>
              <a:rPr lang="en-US"/>
              <a:t>’)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SSL (Semi-supervised learning) </a:t>
            </a:r>
          </a:p>
          <a:p>
            <a:pPr lvl="1"/>
            <a:r>
              <a:rPr lang="en-US"/>
              <a:t>minimize the differences among neighbors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BP (Belief propagation) </a:t>
            </a:r>
          </a:p>
          <a:p>
            <a:pPr lvl="1"/>
            <a:r>
              <a:rPr lang="en-US"/>
              <a:t>send messages to neighbors, on what you believe about them</a:t>
            </a:r>
          </a:p>
        </p:txBody>
      </p:sp>
      <p:sp>
        <p:nvSpPr>
          <p:cNvPr id="5837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sp>
        <p:nvSpPr>
          <p:cNvPr id="5837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83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B396C8-5766-DD48-965A-5D1AD0F51CA0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8375" name="TextBox 6"/>
          <p:cNvSpPr txBox="1">
            <a:spLocks noChangeArrowheads="1"/>
          </p:cNvSpPr>
          <p:nvPr/>
        </p:nvSpPr>
        <p:spPr bwMode="auto">
          <a:xfrm>
            <a:off x="6969125" y="490538"/>
            <a:ext cx="16208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008000"/>
                </a:solidFill>
              </a:rPr>
              <a:t>YES!</a:t>
            </a:r>
            <a:endParaRPr lang="en-US" sz="3200">
              <a:solidFill>
                <a:srgbClr val="008000"/>
              </a:solidFill>
            </a:endParaRPr>
          </a:p>
        </p:txBody>
      </p:sp>
      <p:pic>
        <p:nvPicPr>
          <p:cNvPr id="8" name="Picture 7" descr="8_google_logo_by_ruth_kedar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871" y="1954019"/>
            <a:ext cx="1474429" cy="8018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Correspondence of Methods</a:t>
            </a:r>
          </a:p>
        </p:txBody>
      </p:sp>
      <p:sp>
        <p:nvSpPr>
          <p:cNvPr id="59395" name="Footer Placeholder 19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9396" name="Slide Number Placeholder 1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1280CD-E2FD-F44D-AF1A-62310D52BAC7}" type="slidenum">
              <a:rPr lang="en-US" smtClean="0"/>
              <a:pPr/>
              <a:t>77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7063" y="1617663"/>
          <a:ext cx="8195733" cy="2499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0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RWR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[</a:t>
                      </a:r>
                      <a:r>
                        <a:rPr lang="en-US" sz="2800" b="1" dirty="0">
                          <a:latin typeface="Times"/>
                        </a:rPr>
                        <a:t>I  </a:t>
                      </a:r>
                      <a:r>
                        <a:rPr lang="en-US" sz="2800" dirty="0">
                          <a:latin typeface="Times"/>
                        </a:rPr>
                        <a:t>– </a:t>
                      </a:r>
                      <a:r>
                        <a:rPr lang="en-US" sz="2800" baseline="0" dirty="0">
                          <a:latin typeface="Times"/>
                        </a:rPr>
                        <a:t>   </a:t>
                      </a:r>
                      <a:r>
                        <a:rPr lang="en-US" sz="2800" dirty="0" err="1">
                          <a:latin typeface="Times"/>
                        </a:rPr>
                        <a:t>c</a:t>
                      </a:r>
                      <a:r>
                        <a:rPr lang="en-US" sz="2800" dirty="0">
                          <a:latin typeface="Times"/>
                        </a:rPr>
                        <a:t> </a:t>
                      </a:r>
                      <a:r>
                        <a:rPr lang="en-US" sz="2800" baseline="0" dirty="0">
                          <a:latin typeface="Times"/>
                        </a:rPr>
                        <a:t>  </a:t>
                      </a:r>
                      <a:r>
                        <a:rPr lang="en-US" sz="2800" dirty="0">
                          <a:latin typeface="Times"/>
                        </a:rPr>
                        <a:t> </a:t>
                      </a:r>
                      <a:r>
                        <a:rPr lang="en-US" sz="2800" b="1" u="none" dirty="0">
                          <a:uFill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uFill>
                          <a:latin typeface="Times"/>
                        </a:rPr>
                        <a:t>A</a:t>
                      </a:r>
                      <a:r>
                        <a:rPr lang="en-US" sz="2800" b="1" dirty="0">
                          <a:latin typeface="Times"/>
                        </a:rPr>
                        <a:t>D</a:t>
                      </a:r>
                      <a:r>
                        <a:rPr lang="en-US" sz="3000" baseline="30000" dirty="0">
                          <a:latin typeface="Times"/>
                        </a:rPr>
                        <a:t>-1</a:t>
                      </a:r>
                      <a:r>
                        <a:rPr lang="en-US" sz="2800" dirty="0">
                          <a:latin typeface="Times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x</a:t>
                      </a:r>
                      <a:endParaRPr lang="en-US" sz="2800" b="1" dirty="0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(1-c)</a:t>
                      </a:r>
                      <a:r>
                        <a:rPr lang="en-US" sz="2800" b="1" dirty="0">
                          <a:latin typeface="Times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[</a:t>
                      </a:r>
                      <a:r>
                        <a:rPr lang="en-US" sz="2800" b="1" dirty="0">
                          <a:latin typeface="Times"/>
                        </a:rPr>
                        <a:t>I  </a:t>
                      </a:r>
                      <a:r>
                        <a:rPr lang="en-US" sz="2800" dirty="0">
                          <a:latin typeface="Times"/>
                        </a:rPr>
                        <a:t>+ </a:t>
                      </a:r>
                      <a:r>
                        <a:rPr lang="en-US" sz="2800" dirty="0" err="1">
                          <a:latin typeface="Monaco"/>
                        </a:rPr>
                        <a:t>a</a:t>
                      </a:r>
                      <a:r>
                        <a:rPr lang="en-US" sz="2800" b="1" u="none" dirty="0" err="1">
                          <a:uFill>
                            <a:solidFill>
                              <a:srgbClr val="FF0000"/>
                            </a:solidFill>
                          </a:uFill>
                          <a:latin typeface="Times"/>
                        </a:rPr>
                        <a:t>(</a:t>
                      </a:r>
                      <a:r>
                        <a:rPr lang="en-US" sz="2800" b="1" dirty="0" err="1">
                          <a:latin typeface="Times"/>
                        </a:rPr>
                        <a:t>D</a:t>
                      </a:r>
                      <a:r>
                        <a:rPr lang="en-US" sz="2800" b="1" dirty="0">
                          <a:latin typeface="Times"/>
                        </a:rPr>
                        <a:t>  </a:t>
                      </a:r>
                      <a:r>
                        <a:rPr lang="en-US" sz="2800" b="0" dirty="0">
                          <a:latin typeface="Times"/>
                        </a:rPr>
                        <a:t>-   </a:t>
                      </a:r>
                      <a:r>
                        <a:rPr lang="en-US" sz="2800" b="1" u="none" dirty="0">
                          <a:uFill>
                            <a:solidFill>
                              <a:srgbClr val="FF0000"/>
                            </a:solidFill>
                          </a:uFill>
                          <a:latin typeface="Times"/>
                        </a:rPr>
                        <a:t>A)</a:t>
                      </a:r>
                      <a:r>
                        <a:rPr lang="en-US" sz="2800" dirty="0">
                          <a:latin typeface="Times"/>
                        </a:rPr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x</a:t>
                      </a:r>
                      <a:endParaRPr lang="en-US" sz="2800" b="1" dirty="0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y</a:t>
                      </a:r>
                      <a:endParaRPr lang="en-US" sz="2800" b="1" dirty="0">
                        <a:latin typeface="Time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F</a:t>
                      </a:r>
                      <a:r>
                        <a:rPr lang="en-US" sz="2300" b="1" dirty="0">
                          <a:solidFill>
                            <a:schemeClr val="accent2"/>
                          </a:solidFill>
                        </a:rPr>
                        <a:t>A</a:t>
                      </a:r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[</a:t>
                      </a:r>
                      <a:r>
                        <a:rPr lang="en-US" sz="2800" b="1" dirty="0">
                          <a:latin typeface="Times"/>
                        </a:rPr>
                        <a:t>I  </a:t>
                      </a:r>
                      <a:r>
                        <a:rPr lang="en-US" sz="2800" dirty="0">
                          <a:latin typeface="Times"/>
                        </a:rPr>
                        <a:t>+ </a:t>
                      </a:r>
                      <a:r>
                        <a:rPr lang="en-US" sz="2800" dirty="0">
                          <a:latin typeface="Lucida Calligraphy"/>
                          <a:ea typeface="Osaka−等幅"/>
                        </a:rPr>
                        <a:t>a</a:t>
                      </a:r>
                      <a:r>
                        <a:rPr lang="en-US" sz="1000" baseline="0" dirty="0">
                          <a:latin typeface="Lucida Calligraphy"/>
                          <a:ea typeface="Osaka−等幅"/>
                        </a:rPr>
                        <a:t>  </a:t>
                      </a:r>
                      <a:r>
                        <a:rPr lang="en-US" sz="1000" dirty="0">
                          <a:latin typeface="Lucida Calligraphy"/>
                          <a:ea typeface="Osaka−等幅"/>
                        </a:rPr>
                        <a:t> </a:t>
                      </a:r>
                      <a:r>
                        <a:rPr lang="en-US" sz="2800" b="1" dirty="0">
                          <a:latin typeface="Times"/>
                        </a:rPr>
                        <a:t>D </a:t>
                      </a:r>
                      <a:r>
                        <a:rPr lang="en-US" sz="2800" b="1" baseline="0" dirty="0">
                          <a:latin typeface="Times"/>
                        </a:rPr>
                        <a:t> </a:t>
                      </a:r>
                      <a:r>
                        <a:rPr lang="en-US" sz="2800" dirty="0">
                          <a:latin typeface="Times"/>
                        </a:rPr>
                        <a:t>- </a:t>
                      </a:r>
                      <a:r>
                        <a:rPr lang="en-US" sz="2800" dirty="0" err="1">
                          <a:latin typeface="Times"/>
                        </a:rPr>
                        <a:t>c</a:t>
                      </a:r>
                      <a:r>
                        <a:rPr lang="en-US" sz="2800" baseline="0" dirty="0" err="1">
                          <a:latin typeface="Verdana"/>
                        </a:rPr>
                        <a:t>’</a:t>
                      </a:r>
                      <a:r>
                        <a:rPr lang="en-US" sz="2800" b="1" u="none" dirty="0" err="1">
                          <a:uFill>
                            <a:solidFill>
                              <a:srgbClr val="FF0000"/>
                            </a:solidFill>
                          </a:uFill>
                          <a:latin typeface="Times"/>
                        </a:rPr>
                        <a:t>A</a:t>
                      </a:r>
                      <a:r>
                        <a:rPr lang="en-US" sz="2800" dirty="0">
                          <a:latin typeface="Times"/>
                        </a:rPr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b</a:t>
                      </a:r>
                      <a:r>
                        <a:rPr lang="en-US" sz="3000" b="1" baseline="-25000" dirty="0" err="1">
                          <a:latin typeface="Times"/>
                        </a:rPr>
                        <a:t>h</a:t>
                      </a:r>
                      <a:endParaRPr lang="en-US" sz="3000" b="1" baseline="-25000" dirty="0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baseline="0" dirty="0">
                          <a:latin typeface="Time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Times"/>
                        </a:rPr>
                        <a:t>φ</a:t>
                      </a:r>
                      <a:r>
                        <a:rPr lang="en-US" sz="3000" b="1" baseline="-25000" dirty="0" err="1">
                          <a:latin typeface="Times"/>
                        </a:rPr>
                        <a:t>h</a:t>
                      </a:r>
                      <a:endParaRPr lang="en-US" sz="3000" b="1" baseline="-25000" dirty="0">
                        <a:latin typeface="Time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 bwMode="auto">
          <a:xfrm>
            <a:off x="4106863" y="4006850"/>
            <a:ext cx="803275" cy="744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0  1  0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1  0  1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0  1  0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053138" y="4024313"/>
            <a:ext cx="255587" cy="7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lnSpc>
                <a:spcPts val="12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ts val="12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ts val="1200"/>
              </a:lnSpc>
              <a:defRPr/>
            </a:pPr>
            <a:r>
              <a:rPr lang="en-US" sz="2400" b="1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051800" y="4024313"/>
            <a:ext cx="255588" cy="7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0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1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000250" y="4006850"/>
            <a:ext cx="801688" cy="744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l">
              <a:lnSpc>
                <a:spcPts val="178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</a:p>
          <a:p>
            <a:pPr algn="l">
              <a:lnSpc>
                <a:spcPts val="178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   1</a:t>
            </a:r>
          </a:p>
          <a:p>
            <a:pPr algn="l">
              <a:lnSpc>
                <a:spcPts val="178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      1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2008188" y="4024313"/>
            <a:ext cx="801687" cy="7270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3066971" y="4006854"/>
            <a:ext cx="809529" cy="745173"/>
            <a:chOff x="3374810" y="2523079"/>
            <a:chExt cx="809569" cy="745200"/>
          </a:xfrm>
        </p:grpSpPr>
        <p:sp>
          <p:nvSpPr>
            <p:cNvPr id="26" name="Rectangle 25"/>
            <p:cNvSpPr/>
            <p:nvPr/>
          </p:nvSpPr>
          <p:spPr>
            <a:xfrm>
              <a:off x="3381239" y="2523075"/>
              <a:ext cx="803315" cy="7445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l">
                <a:lnSpc>
                  <a:spcPts val="1880"/>
                </a:lnSpc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d1</a:t>
              </a:r>
            </a:p>
            <a:p>
              <a:pPr>
                <a:lnSpc>
                  <a:spcPts val="1880"/>
                </a:lnSpc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 d2 </a:t>
              </a:r>
            </a:p>
            <a:p>
              <a:pPr>
                <a:lnSpc>
                  <a:spcPts val="1880"/>
                </a:lnSpc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      d3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374889" y="2540539"/>
              <a:ext cx="801728" cy="727101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5268913" y="4776788"/>
            <a:ext cx="1792287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latin typeface="Comic Sans MS"/>
              </a:rPr>
              <a:t>final labels/ beliefs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21538" y="4733925"/>
            <a:ext cx="1897062" cy="10652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latin typeface="Comic Sans MS"/>
              </a:rPr>
              <a:t>prior labels/ beliefs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76650" y="4845050"/>
            <a:ext cx="1657350" cy="676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Comic Sans MS"/>
              </a:rPr>
              <a:t>adjacency matrix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765550" y="2582863"/>
            <a:ext cx="32067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46550" y="3090863"/>
            <a:ext cx="27463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75138" y="3606800"/>
            <a:ext cx="27463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32" name="Date Placeholder 2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169863" y="-61913"/>
            <a:ext cx="8229600" cy="1143001"/>
          </a:xfrm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Results: Scalability </a:t>
            </a:r>
          </a:p>
        </p:txBody>
      </p:sp>
      <p:pic>
        <p:nvPicPr>
          <p:cNvPr id="60419" name="Content Placeholder 4" descr="kronecker_runtime_vs_edges.pdf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6" b="-3006"/>
          <a:stretch>
            <a:fillRect/>
          </a:stretch>
        </p:blipFill>
        <p:spPr>
          <a:xfrm>
            <a:off x="1296988" y="855663"/>
            <a:ext cx="6800850" cy="3932237"/>
          </a:xfrm>
        </p:spPr>
      </p:pic>
      <p:sp>
        <p:nvSpPr>
          <p:cNvPr id="60420" name="Footer Placeholder 10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0421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3DAE1B-FFF2-4B4D-8EE9-60E6DABC47EA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531938" y="5334000"/>
            <a:ext cx="6548437" cy="685800"/>
          </a:xfrm>
          <a:prstGeom prst="roundRect">
            <a:avLst/>
          </a:prstGeom>
          <a:noFill/>
          <a:ln w="57150" cmpd="thickThin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>
              <a:defRPr/>
            </a:pPr>
            <a:r>
              <a:rPr lang="en-US" sz="3000" dirty="0">
                <a:solidFill>
                  <a:schemeClr val="tx1"/>
                </a:solidFill>
              </a:rPr>
              <a:t>F</a:t>
            </a:r>
            <a:r>
              <a:rPr lang="en-US" sz="2700" dirty="0">
                <a:solidFill>
                  <a:schemeClr val="tx1"/>
                </a:solidFill>
              </a:rPr>
              <a:t>A</a:t>
            </a:r>
            <a:r>
              <a:rPr lang="en-US" sz="3000" dirty="0">
                <a:solidFill>
                  <a:schemeClr val="tx1"/>
                </a:solidFill>
              </a:rPr>
              <a:t>BP is </a:t>
            </a:r>
            <a:r>
              <a:rPr lang="en-US" sz="3000" b="1" dirty="0">
                <a:solidFill>
                  <a:schemeClr val="tx1"/>
                </a:solidFill>
              </a:rPr>
              <a:t>linear </a:t>
            </a:r>
            <a:r>
              <a:rPr lang="en-US" sz="3000" dirty="0">
                <a:solidFill>
                  <a:schemeClr val="tx1"/>
                </a:solidFill>
              </a:rPr>
              <a:t>on the number of edges.</a:t>
            </a:r>
          </a:p>
        </p:txBody>
      </p:sp>
      <p:pic>
        <p:nvPicPr>
          <p:cNvPr id="6" name="Picture 5" descr="hadoop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10034" y="658959"/>
            <a:ext cx="2036552" cy="524501"/>
          </a:xfrm>
          <a:prstGeom prst="rect">
            <a:avLst/>
          </a:prstGeom>
          <a:scene3d>
            <a:camera prst="orthographicFront">
              <a:rot lat="0" lon="0" rev="19799999"/>
            </a:camera>
            <a:lightRig rig="threePt" dir="t"/>
          </a:scene3d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347788" y="1497013"/>
            <a:ext cx="5784850" cy="3282950"/>
            <a:chOff x="1348419" y="1497518"/>
            <a:chExt cx="5784746" cy="3281720"/>
          </a:xfrm>
        </p:grpSpPr>
        <p:sp>
          <p:nvSpPr>
            <p:cNvPr id="7" name="Rectangle 6"/>
            <p:cNvSpPr/>
            <p:nvPr/>
          </p:nvSpPr>
          <p:spPr>
            <a:xfrm>
              <a:off x="3147024" y="4341252"/>
              <a:ext cx="3986141" cy="4379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2400" b="1" dirty="0">
                  <a:solidFill>
                    <a:schemeClr val="tx1"/>
                  </a:solidFill>
                </a:rPr>
                <a:t># of edges (Kronecker graphs)</a:t>
              </a:r>
              <a:endParaRPr lang="en-US" sz="24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48419" y="1497518"/>
              <a:ext cx="299779" cy="19881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>
                <a:defRPr/>
              </a:pPr>
              <a:r>
                <a:rPr lang="en-US" sz="2400" b="1" dirty="0">
                  <a:solidFill>
                    <a:schemeClr val="tx1"/>
                  </a:solidFill>
                </a:rPr>
                <a:t>runtime (min)</a:t>
              </a:r>
            </a:p>
          </p:txBody>
        </p:sp>
      </p:grpSp>
      <p:sp>
        <p:nvSpPr>
          <p:cNvPr id="60425" name="Date Placeholder 10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16" y="1329948"/>
            <a:ext cx="4584700" cy="4365942"/>
          </a:xfrm>
        </p:spPr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 a </a:t>
            </a:r>
            <a:r>
              <a:rPr lang="en-US" b="1" dirty="0"/>
              <a:t>heterogeneous </a:t>
            </a:r>
            <a:r>
              <a:rPr lang="en-US" dirty="0"/>
              <a:t>graph on users, products, sellers and positive/negative ratings with “seed labels”</a:t>
            </a:r>
          </a:p>
          <a:p>
            <a:r>
              <a:rPr lang="en-US" b="1" dirty="0"/>
              <a:t>Find</a:t>
            </a:r>
            <a:r>
              <a:rPr lang="en-US" dirty="0"/>
              <a:t> the top </a:t>
            </a:r>
            <a:r>
              <a:rPr lang="en-US" i="1" dirty="0"/>
              <a:t>k</a:t>
            </a:r>
            <a:r>
              <a:rPr lang="en-US" dirty="0"/>
              <a:t> most fraudulent users, products and sellers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5" y="1302319"/>
            <a:ext cx="4161191" cy="3120893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60424" y="4787900"/>
            <a:ext cx="1594239" cy="832485"/>
            <a:chOff x="4556125" y="3062288"/>
            <a:chExt cx="4186238" cy="2185987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122863" y="3063875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6654800" y="30686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7400925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5892800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4818063" y="40592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350000" y="40640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7096125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5588000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7962900" y="40528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556125" y="50546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6088063" y="505936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6834188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5326063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7700963" y="50482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8539163" y="50434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5" name="AutoShape 22"/>
            <p:cNvCxnSpPr>
              <a:cxnSpLocks noChangeShapeType="1"/>
              <a:stCxn id="9" idx="4"/>
              <a:endCxn id="14" idx="0"/>
            </p:cNvCxnSpPr>
            <p:nvPr/>
          </p:nvCxnSpPr>
          <p:spPr bwMode="auto">
            <a:xfrm flipH="1">
              <a:off x="4919663" y="3252788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23"/>
            <p:cNvCxnSpPr>
              <a:cxnSpLocks noChangeShapeType="1"/>
              <a:stCxn id="9" idx="4"/>
              <a:endCxn id="17" idx="1"/>
            </p:cNvCxnSpPr>
            <p:nvPr/>
          </p:nvCxnSpPr>
          <p:spPr bwMode="auto">
            <a:xfrm>
              <a:off x="5224463" y="3252788"/>
              <a:ext cx="393700" cy="831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24"/>
            <p:cNvCxnSpPr>
              <a:cxnSpLocks noChangeShapeType="1"/>
              <a:stCxn id="9" idx="5"/>
              <a:endCxn id="15" idx="1"/>
            </p:cNvCxnSpPr>
            <p:nvPr/>
          </p:nvCxnSpPr>
          <p:spPr bwMode="auto">
            <a:xfrm>
              <a:off x="5295900" y="3225800"/>
              <a:ext cx="1084263" cy="865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25"/>
            <p:cNvCxnSpPr>
              <a:cxnSpLocks noChangeShapeType="1"/>
              <a:stCxn id="9" idx="6"/>
              <a:endCxn id="16" idx="2"/>
            </p:cNvCxnSpPr>
            <p:nvPr/>
          </p:nvCxnSpPr>
          <p:spPr bwMode="auto">
            <a:xfrm>
              <a:off x="5326063" y="3159125"/>
              <a:ext cx="1770062" cy="993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26"/>
            <p:cNvCxnSpPr>
              <a:cxnSpLocks noChangeShapeType="1"/>
              <a:stCxn id="9" idx="6"/>
              <a:endCxn id="18" idx="2"/>
            </p:cNvCxnSpPr>
            <p:nvPr/>
          </p:nvCxnSpPr>
          <p:spPr bwMode="auto">
            <a:xfrm>
              <a:off x="5326063" y="3159125"/>
              <a:ext cx="2636837" cy="9890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27"/>
            <p:cNvCxnSpPr>
              <a:cxnSpLocks noChangeShapeType="1"/>
              <a:stCxn id="13" idx="4"/>
              <a:endCxn id="17" idx="7"/>
            </p:cNvCxnSpPr>
            <p:nvPr/>
          </p:nvCxnSpPr>
          <p:spPr bwMode="auto">
            <a:xfrm flipH="1">
              <a:off x="5761038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28"/>
            <p:cNvCxnSpPr>
              <a:cxnSpLocks noChangeShapeType="1"/>
              <a:stCxn id="13" idx="3"/>
              <a:endCxn id="14" idx="7"/>
            </p:cNvCxnSpPr>
            <p:nvPr/>
          </p:nvCxnSpPr>
          <p:spPr bwMode="auto">
            <a:xfrm flipH="1">
              <a:off x="4991100" y="3224213"/>
              <a:ext cx="931863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29"/>
            <p:cNvCxnSpPr>
              <a:cxnSpLocks noChangeShapeType="1"/>
              <a:stCxn id="11" idx="3"/>
              <a:endCxn id="14" idx="7"/>
            </p:cNvCxnSpPr>
            <p:nvPr/>
          </p:nvCxnSpPr>
          <p:spPr bwMode="auto">
            <a:xfrm flipH="1">
              <a:off x="4991100" y="3230563"/>
              <a:ext cx="1693863" cy="855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30"/>
            <p:cNvCxnSpPr>
              <a:cxnSpLocks noChangeShapeType="1"/>
              <a:stCxn id="12" idx="3"/>
              <a:endCxn id="14" idx="7"/>
            </p:cNvCxnSpPr>
            <p:nvPr/>
          </p:nvCxnSpPr>
          <p:spPr bwMode="auto">
            <a:xfrm flipH="1">
              <a:off x="4991100" y="3224213"/>
              <a:ext cx="2439988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31"/>
            <p:cNvCxnSpPr>
              <a:cxnSpLocks noChangeShapeType="1"/>
              <a:stCxn id="12" idx="5"/>
              <a:endCxn id="18" idx="0"/>
            </p:cNvCxnSpPr>
            <p:nvPr/>
          </p:nvCxnSpPr>
          <p:spPr bwMode="auto">
            <a:xfrm>
              <a:off x="7573963" y="3224213"/>
              <a:ext cx="490537" cy="828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AutoShape 32"/>
            <p:cNvCxnSpPr>
              <a:cxnSpLocks noChangeShapeType="1"/>
              <a:stCxn id="12" idx="4"/>
              <a:endCxn id="16" idx="7"/>
            </p:cNvCxnSpPr>
            <p:nvPr/>
          </p:nvCxnSpPr>
          <p:spPr bwMode="auto">
            <a:xfrm flipH="1">
              <a:off x="7269163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33"/>
            <p:cNvCxnSpPr>
              <a:cxnSpLocks noChangeShapeType="1"/>
              <a:stCxn id="12" idx="3"/>
              <a:endCxn id="15" idx="0"/>
            </p:cNvCxnSpPr>
            <p:nvPr/>
          </p:nvCxnSpPr>
          <p:spPr bwMode="auto">
            <a:xfrm flipH="1">
              <a:off x="6451600" y="3224213"/>
              <a:ext cx="979488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34"/>
            <p:cNvCxnSpPr>
              <a:cxnSpLocks noChangeShapeType="1"/>
              <a:stCxn id="11" idx="4"/>
              <a:endCxn id="17" idx="7"/>
            </p:cNvCxnSpPr>
            <p:nvPr/>
          </p:nvCxnSpPr>
          <p:spPr bwMode="auto">
            <a:xfrm flipH="1">
              <a:off x="5761038" y="3257550"/>
              <a:ext cx="995362" cy="827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35"/>
            <p:cNvCxnSpPr>
              <a:cxnSpLocks noChangeShapeType="1"/>
              <a:stCxn id="11" idx="4"/>
              <a:endCxn id="15" idx="0"/>
            </p:cNvCxnSpPr>
            <p:nvPr/>
          </p:nvCxnSpPr>
          <p:spPr bwMode="auto">
            <a:xfrm flipH="1">
              <a:off x="6451600" y="3257550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36"/>
            <p:cNvCxnSpPr>
              <a:cxnSpLocks noChangeShapeType="1"/>
              <a:stCxn id="11" idx="4"/>
              <a:endCxn id="16" idx="0"/>
            </p:cNvCxnSpPr>
            <p:nvPr/>
          </p:nvCxnSpPr>
          <p:spPr bwMode="auto">
            <a:xfrm>
              <a:off x="6756400" y="3257550"/>
              <a:ext cx="441325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37"/>
            <p:cNvCxnSpPr>
              <a:cxnSpLocks noChangeShapeType="1"/>
              <a:stCxn id="11" idx="5"/>
              <a:endCxn id="18" idx="1"/>
            </p:cNvCxnSpPr>
            <p:nvPr/>
          </p:nvCxnSpPr>
          <p:spPr bwMode="auto">
            <a:xfrm>
              <a:off x="6827838" y="3230563"/>
              <a:ext cx="1165225" cy="8493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AutoShape 38"/>
            <p:cNvCxnSpPr>
              <a:cxnSpLocks noChangeShapeType="1"/>
              <a:stCxn id="13" idx="5"/>
              <a:endCxn id="15" idx="0"/>
            </p:cNvCxnSpPr>
            <p:nvPr/>
          </p:nvCxnSpPr>
          <p:spPr bwMode="auto">
            <a:xfrm>
              <a:off x="6065838" y="3224213"/>
              <a:ext cx="385762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AutoShape 39"/>
            <p:cNvCxnSpPr>
              <a:cxnSpLocks noChangeShapeType="1"/>
              <a:stCxn id="13" idx="6"/>
              <a:endCxn id="16" idx="1"/>
            </p:cNvCxnSpPr>
            <p:nvPr/>
          </p:nvCxnSpPr>
          <p:spPr bwMode="auto">
            <a:xfrm>
              <a:off x="6096000" y="3157538"/>
              <a:ext cx="1030288" cy="927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AutoShape 40"/>
            <p:cNvCxnSpPr>
              <a:cxnSpLocks noChangeShapeType="1"/>
              <a:stCxn id="13" idx="6"/>
              <a:endCxn id="18" idx="1"/>
            </p:cNvCxnSpPr>
            <p:nvPr/>
          </p:nvCxnSpPr>
          <p:spPr bwMode="auto">
            <a:xfrm>
              <a:off x="6096000" y="3157538"/>
              <a:ext cx="1897063" cy="922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AutoShape 41"/>
            <p:cNvCxnSpPr>
              <a:cxnSpLocks noChangeShapeType="1"/>
              <a:stCxn id="14" idx="4"/>
              <a:endCxn id="19" idx="0"/>
            </p:cNvCxnSpPr>
            <p:nvPr/>
          </p:nvCxnSpPr>
          <p:spPr bwMode="auto">
            <a:xfrm flipH="1">
              <a:off x="4657725" y="4248150"/>
              <a:ext cx="261938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42"/>
            <p:cNvCxnSpPr>
              <a:cxnSpLocks noChangeShapeType="1"/>
              <a:stCxn id="17" idx="4"/>
              <a:endCxn id="20" idx="0"/>
            </p:cNvCxnSpPr>
            <p:nvPr/>
          </p:nvCxnSpPr>
          <p:spPr bwMode="auto">
            <a:xfrm>
              <a:off x="5689600" y="4246563"/>
              <a:ext cx="500063" cy="812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43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 flipH="1">
              <a:off x="6935788" y="4246563"/>
              <a:ext cx="261937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44"/>
            <p:cNvCxnSpPr>
              <a:cxnSpLocks noChangeShapeType="1"/>
              <a:stCxn id="15" idx="4"/>
              <a:endCxn id="23" idx="2"/>
            </p:cNvCxnSpPr>
            <p:nvPr/>
          </p:nvCxnSpPr>
          <p:spPr bwMode="auto">
            <a:xfrm>
              <a:off x="6451600" y="4252913"/>
              <a:ext cx="1249363" cy="890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46"/>
            <p:cNvCxnSpPr>
              <a:cxnSpLocks noChangeShapeType="1"/>
              <a:stCxn id="18" idx="4"/>
              <a:endCxn id="23" idx="7"/>
            </p:cNvCxnSpPr>
            <p:nvPr/>
          </p:nvCxnSpPr>
          <p:spPr bwMode="auto">
            <a:xfrm flipH="1">
              <a:off x="7874000" y="4241800"/>
              <a:ext cx="190500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47"/>
            <p:cNvCxnSpPr>
              <a:cxnSpLocks noChangeShapeType="1"/>
              <a:stCxn id="19" idx="4"/>
              <a:endCxn id="22" idx="4"/>
            </p:cNvCxnSpPr>
            <p:nvPr/>
          </p:nvCxnSpPr>
          <p:spPr bwMode="auto">
            <a:xfrm rot="5400000" flipH="1" flipV="1">
              <a:off x="5041900" y="4857750"/>
              <a:ext cx="1588" cy="76993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48"/>
            <p:cNvCxnSpPr>
              <a:cxnSpLocks noChangeShapeType="1"/>
              <a:stCxn id="20" idx="5"/>
              <a:endCxn id="24" idx="4"/>
            </p:cNvCxnSpPr>
            <p:nvPr/>
          </p:nvCxnSpPr>
          <p:spPr bwMode="auto">
            <a:xfrm rot="16200000" flipH="1">
              <a:off x="7445376" y="4037012"/>
              <a:ext cx="11112" cy="2379663"/>
            </a:xfrm>
            <a:prstGeom prst="curvedConnector3">
              <a:avLst>
                <a:gd name="adj1" fmla="val 23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2736224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P1: patterns? Fraud detection?</a:t>
            </a:r>
          </a:p>
          <a:p>
            <a:endParaRPr lang="en-US" dirty="0"/>
          </a:p>
          <a:p>
            <a:r>
              <a:rPr lang="en-US" dirty="0"/>
              <a:t>P2: patterns in time-evolving graphs / tensors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0" y="1158856"/>
            <a:ext cx="1104900" cy="12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4986028" y="3301852"/>
            <a:ext cx="757607" cy="82564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531627" y="4055534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259942">
            <a:off x="4370316" y="3945468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359849" y="3460589"/>
            <a:ext cx="142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destination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 bwMode="auto">
          <a:xfrm>
            <a:off x="5308600" y="3683000"/>
            <a:ext cx="247650" cy="1714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781300" y="2036048"/>
            <a:ext cx="4724738" cy="605552"/>
            <a:chOff x="2781300" y="2036048"/>
            <a:chExt cx="4724738" cy="605552"/>
          </a:xfrm>
        </p:grpSpPr>
        <p:sp>
          <p:nvSpPr>
            <p:cNvPr id="13" name="Oval 12"/>
            <p:cNvSpPr/>
            <p:nvPr/>
          </p:nvSpPr>
          <p:spPr bwMode="auto">
            <a:xfrm>
              <a:off x="2781300" y="20828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933700" y="22352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086100" y="23876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38500" y="25400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098800" y="22098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 rot="16200000" flipH="1">
              <a:off x="2768600" y="2082800"/>
              <a:ext cx="571500" cy="5461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  <p:grpSp>
          <p:nvGrpSpPr>
            <p:cNvPr id="8" name="Group 21"/>
            <p:cNvGrpSpPr/>
            <p:nvPr/>
          </p:nvGrpSpPr>
          <p:grpSpPr>
            <a:xfrm>
              <a:off x="3448242" y="2036048"/>
              <a:ext cx="4057796" cy="569040"/>
              <a:chOff x="3448242" y="2036048"/>
              <a:chExt cx="4057796" cy="56904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448242" y="2095500"/>
                <a:ext cx="405779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Patterns            anomalies</a:t>
                </a:r>
              </a:p>
            </p:txBody>
          </p:sp>
          <p:pic>
            <p:nvPicPr>
              <p:cNvPr id="20" name="Picture 19" descr="shutterstock_104520869.jp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7600" y="2036048"/>
                <a:ext cx="850900" cy="569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16" y="1329948"/>
            <a:ext cx="4584700" cy="4365942"/>
          </a:xfrm>
        </p:spPr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 a heterogeneous graph on users, products, sellers and positive/negative ratings with “seed labels”</a:t>
            </a:r>
          </a:p>
          <a:p>
            <a:r>
              <a:rPr lang="en-US" b="1" dirty="0"/>
              <a:t>Find</a:t>
            </a:r>
            <a:r>
              <a:rPr lang="en-US" dirty="0"/>
              <a:t> the top </a:t>
            </a:r>
            <a:r>
              <a:rPr lang="en-US" i="1" dirty="0"/>
              <a:t>k</a:t>
            </a:r>
            <a:r>
              <a:rPr lang="en-US" dirty="0"/>
              <a:t> most fraudulent users, products and sellers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Picture 6" descr="cf2014-t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800" y="4485329"/>
            <a:ext cx="901962" cy="10913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</a:t>
            </a:r>
            <a:r>
              <a:rPr lang="en-US" dirty="0" err="1">
                <a:solidFill>
                  <a:schemeClr val="bg1"/>
                </a:solidFill>
              </a:rPr>
              <a:t>Faloutsos</a:t>
            </a:r>
            <a:r>
              <a:rPr lang="en-US" dirty="0">
                <a:solidFill>
                  <a:schemeClr val="bg1"/>
                </a:solidFill>
              </a:rPr>
              <a:t>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In submission to VLDB 2017</a:t>
            </a:r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5" y="1302319"/>
            <a:ext cx="4161191" cy="3120893"/>
          </a:xfrm>
          <a:prstGeom prst="rect">
            <a:avLst/>
          </a:prstGeom>
        </p:spPr>
      </p:pic>
      <p:pic>
        <p:nvPicPr>
          <p:cNvPr id="11" name="Picture 10" descr="guennemann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642" y="4438141"/>
            <a:ext cx="937135" cy="1149859"/>
          </a:xfrm>
          <a:prstGeom prst="rect">
            <a:avLst/>
          </a:prstGeom>
        </p:spPr>
      </p:pic>
      <p:pic>
        <p:nvPicPr>
          <p:cNvPr id="12" name="Picture 11" descr="dhivya-eswaran-231x231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382" y="4441213"/>
            <a:ext cx="1086517" cy="11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4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42123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</a:t>
            </a:r>
            <a:r>
              <a:rPr lang="en-US" dirty="0" err="1">
                <a:solidFill>
                  <a:schemeClr val="bg1"/>
                </a:solidFill>
              </a:rPr>
              <a:t>Faloutsos</a:t>
            </a:r>
            <a:r>
              <a:rPr lang="en-US" dirty="0">
                <a:solidFill>
                  <a:schemeClr val="bg1"/>
                </a:solidFill>
              </a:rPr>
              <a:t>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In submission to VLDB 2017</a:t>
            </a:r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25" y="1302319"/>
            <a:ext cx="2247375" cy="16855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92100"/>
            <a:ext cx="8483600" cy="25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246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: features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12" name="Picture 11" descr="scalability-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613" y="2293975"/>
            <a:ext cx="3065173" cy="2884067"/>
          </a:xfrm>
          <a:prstGeom prst="rect">
            <a:avLst/>
          </a:prstGeom>
        </p:spPr>
      </p:pic>
      <p:pic>
        <p:nvPicPr>
          <p:cNvPr id="8" name="Picture 7" descr="prodCorrelation-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385" y="2171031"/>
            <a:ext cx="3093713" cy="3016093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238125" y="1462088"/>
            <a:ext cx="8905875" cy="8556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Fast; convergence guarantees.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0785" y="5057897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Near-perfect accuracy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45716" y="5075601"/>
            <a:ext cx="297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linear in graph size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54634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</a:t>
            </a:r>
            <a:r>
              <a:rPr lang="en-US" dirty="0" err="1">
                <a:solidFill>
                  <a:schemeClr val="bg1"/>
                </a:solidFill>
              </a:rPr>
              <a:t>Faloutsos</a:t>
            </a:r>
            <a:r>
              <a:rPr lang="en-US" dirty="0">
                <a:solidFill>
                  <a:schemeClr val="bg1"/>
                </a:solidFill>
              </a:rPr>
              <a:t>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In submission to VLDB 2017</a:t>
            </a:r>
          </a:p>
        </p:txBody>
      </p:sp>
    </p:spTree>
    <p:extLst>
      <p:ext uri="{BB962C8B-B14F-4D97-AF65-F5344CB8AC3E}">
        <p14:creationId xmlns:p14="http://schemas.microsoft.com/office/powerpoint/2010/main" val="123831257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 in the real world</a:t>
            </a:r>
          </a:p>
        </p:txBody>
      </p:sp>
      <p:pic>
        <p:nvPicPr>
          <p:cNvPr id="3" name="Picture 2" descr="effectiveness-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93" y="1993900"/>
            <a:ext cx="3646608" cy="3390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917700"/>
            <a:ext cx="464347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/>
              <a:t>Near 100% precision on top 300 users (</a:t>
            </a:r>
            <a:r>
              <a:rPr lang="en-US" sz="2800" dirty="0" err="1"/>
              <a:t>Flipkart</a:t>
            </a:r>
            <a:r>
              <a:rPr lang="en-US" sz="2800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/>
              <a:t>Flagged users: suspicious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/>
              <a:t>400 ratings in 1 sec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/>
              <a:t>5000 good ratings and no bad ratings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4634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</a:t>
            </a:r>
            <a:r>
              <a:rPr lang="en-US" dirty="0" err="1">
                <a:solidFill>
                  <a:schemeClr val="bg1"/>
                </a:solidFill>
              </a:rPr>
              <a:t>Faloutsos</a:t>
            </a:r>
            <a:r>
              <a:rPr lang="en-US" dirty="0">
                <a:solidFill>
                  <a:schemeClr val="bg1"/>
                </a:solidFill>
              </a:rPr>
              <a:t>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In submission to VLDB 2017</a:t>
            </a:r>
          </a:p>
        </p:txBody>
      </p:sp>
    </p:spTree>
    <p:extLst>
      <p:ext uri="{BB962C8B-B14F-4D97-AF65-F5344CB8AC3E}">
        <p14:creationId xmlns:p14="http://schemas.microsoft.com/office/powerpoint/2010/main" val="47225821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Part#1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*many* patterns in real graphs</a:t>
            </a:r>
          </a:p>
          <a:p>
            <a:pPr lvl="1"/>
            <a:r>
              <a:rPr lang="en-US" dirty="0"/>
              <a:t>Power-laws everywhere</a:t>
            </a:r>
          </a:p>
          <a:p>
            <a:pPr lvl="1"/>
            <a:r>
              <a:rPr lang="en-US" dirty="0"/>
              <a:t>Long (and growing) list of tools for anomaly/fraud detection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grpSp>
        <p:nvGrpSpPr>
          <p:cNvPr id="8" name="Group 21"/>
          <p:cNvGrpSpPr/>
          <p:nvPr/>
        </p:nvGrpSpPr>
        <p:grpSpPr>
          <a:xfrm>
            <a:off x="996804" y="4991100"/>
            <a:ext cx="5696096" cy="779820"/>
            <a:chOff x="3448242" y="2036048"/>
            <a:chExt cx="4057796" cy="569040"/>
          </a:xfrm>
        </p:grpSpPr>
        <p:sp>
          <p:nvSpPr>
            <p:cNvPr id="9" name="TextBox 8"/>
            <p:cNvSpPr txBox="1"/>
            <p:nvPr/>
          </p:nvSpPr>
          <p:spPr>
            <a:xfrm>
              <a:off x="3448242" y="2095501"/>
              <a:ext cx="4057796" cy="426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Patterns            anomalies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pic>
          <p:nvPicPr>
            <p:cNvPr id="10" name="Picture 9" descr="shutterstock_104520869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9357" y="3314703"/>
            <a:ext cx="2432051" cy="1752584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Patterns in graphs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time-evolving graphs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P2.1: tools/tensors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P2.2: other patterns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3283743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4054" y="2151727"/>
            <a:ext cx="7255913" cy="378565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Part 2:</a:t>
            </a:r>
          </a:p>
          <a:p>
            <a:r>
              <a:rPr lang="en-US" sz="8000" dirty="0">
                <a:solidFill>
                  <a:schemeClr val="bg1"/>
                </a:solidFill>
              </a:rPr>
              <a:t>Time evolving </a:t>
            </a:r>
          </a:p>
          <a:p>
            <a:r>
              <a:rPr lang="en-US" sz="8000" dirty="0">
                <a:solidFill>
                  <a:schemeClr val="bg1"/>
                </a:solidFill>
              </a:rPr>
              <a:t>graphs; tensors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4798" y="4597400"/>
            <a:ext cx="9812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</a:t>
            </a:r>
          </a:p>
        </p:txBody>
      </p:sp>
      <p:sp>
        <p:nvSpPr>
          <p:cNvPr id="11" name="TextBox 10"/>
          <p:cNvSpPr txBox="1"/>
          <p:nvPr/>
        </p:nvSpPr>
        <p:spPr>
          <a:xfrm rot="19955723">
            <a:off x="2099838" y="3627962"/>
            <a:ext cx="1378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johnson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4775200"/>
            <a:ext cx="1155700" cy="1270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425700" y="4356100"/>
            <a:ext cx="114300" cy="1333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438400" y="4775200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438400" y="4775200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930413" y="4775203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675468" y="4775206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1811888" y="5232400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2032014" y="5012268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2235213" y="4487348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2387613" y="5503331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2540013" y="5384803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2"/>
          <p:cNvGrpSpPr/>
          <p:nvPr/>
        </p:nvGrpSpPr>
        <p:grpSpPr>
          <a:xfrm>
            <a:off x="1811888" y="4487348"/>
            <a:ext cx="965180" cy="1130283"/>
            <a:chOff x="1811888" y="4487348"/>
            <a:chExt cx="965180" cy="113028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438400" y="47752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930413" y="47752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675468" y="4775206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811888" y="52324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032014" y="501226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235213" y="448734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387613" y="5503331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540013" y="53848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0627" y="4216400"/>
            <a:ext cx="8332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2651" y="3860800"/>
            <a:ext cx="7468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P1: patterns? Fraud detection?</a:t>
            </a:r>
          </a:p>
          <a:p>
            <a:endParaRPr lang="en-US" dirty="0"/>
          </a:p>
          <a:p>
            <a:r>
              <a:rPr lang="en-US" dirty="0"/>
              <a:t>P2: patterns in time-evolving graphs / tensors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3500" y="1158856"/>
            <a:ext cx="1104900" cy="12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4986028" y="3301852"/>
            <a:ext cx="757607" cy="82564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531627" y="4055534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time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259942">
            <a:off x="4370316" y="3945468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source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359849" y="3460589"/>
            <a:ext cx="142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destination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 bwMode="auto">
          <a:xfrm>
            <a:off x="5308600" y="3683000"/>
            <a:ext cx="247650" cy="1714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/>
          <p:nvPr/>
        </p:nvGrpSpPr>
        <p:grpSpPr>
          <a:xfrm>
            <a:off x="2781300" y="2036048"/>
            <a:ext cx="4789616" cy="605552"/>
            <a:chOff x="2781300" y="2036048"/>
            <a:chExt cx="4789616" cy="605552"/>
          </a:xfrm>
        </p:grpSpPr>
        <p:sp>
          <p:nvSpPr>
            <p:cNvPr id="13" name="Oval 12"/>
            <p:cNvSpPr/>
            <p:nvPr/>
          </p:nvSpPr>
          <p:spPr bwMode="auto">
            <a:xfrm>
              <a:off x="2781300" y="20828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933700" y="22352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086100" y="23876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238500" y="25400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098800" y="2209800"/>
              <a:ext cx="76200" cy="76200"/>
            </a:xfrm>
            <a:prstGeom prst="ellips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 rot="16200000" flipH="1">
              <a:off x="2768600" y="2082800"/>
              <a:ext cx="571500" cy="5461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  <p:grpSp>
          <p:nvGrpSpPr>
            <p:cNvPr id="10" name="Group 21"/>
            <p:cNvGrpSpPr/>
            <p:nvPr/>
          </p:nvGrpSpPr>
          <p:grpSpPr>
            <a:xfrm>
              <a:off x="3383364" y="2036048"/>
              <a:ext cx="4187552" cy="569040"/>
              <a:chOff x="3383364" y="2036048"/>
              <a:chExt cx="4187552" cy="56904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383364" y="2095500"/>
                <a:ext cx="418755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Patterns            anomalies*</a:t>
                </a:r>
              </a:p>
            </p:txBody>
          </p:sp>
          <p:pic>
            <p:nvPicPr>
              <p:cNvPr id="20" name="Picture 19" descr="shutterstock_104520869.jp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27600" y="2036048"/>
                <a:ext cx="850900" cy="569040"/>
              </a:xfrm>
              <a:prstGeom prst="rect">
                <a:avLst/>
              </a:prstGeom>
            </p:spPr>
          </p:pic>
        </p:grpSp>
      </p:grpSp>
      <p:sp>
        <p:nvSpPr>
          <p:cNvPr id="23" name="TextBox 22"/>
          <p:cNvSpPr txBox="1"/>
          <p:nvPr/>
        </p:nvSpPr>
        <p:spPr>
          <a:xfrm>
            <a:off x="0" y="5537200"/>
            <a:ext cx="9144000" cy="1292662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i="1">
                <a:solidFill>
                  <a:srgbClr val="FFFFFF"/>
                </a:solidFill>
              </a:rPr>
              <a:t>* Robust </a:t>
            </a:r>
            <a:r>
              <a:rPr lang="en-US" b="1" i="1" dirty="0">
                <a:solidFill>
                  <a:srgbClr val="FFFFFF"/>
                </a:solidFill>
              </a:rPr>
              <a:t>Random Cut Forest Based Anomaly Detection on Streams </a:t>
            </a:r>
            <a:r>
              <a:rPr lang="en-US" b="1" dirty="0" err="1">
                <a:solidFill>
                  <a:srgbClr val="FFFFFF"/>
                </a:solidFill>
              </a:rPr>
              <a:t>Sudipto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Guha</a:t>
            </a:r>
            <a:r>
              <a:rPr lang="en-US" b="1" dirty="0">
                <a:solidFill>
                  <a:srgbClr val="FFFFFF"/>
                </a:solidFill>
              </a:rPr>
              <a:t>, Nina </a:t>
            </a:r>
            <a:r>
              <a:rPr lang="en-US" b="1" dirty="0" err="1">
                <a:solidFill>
                  <a:srgbClr val="FFFFFF"/>
                </a:solidFill>
              </a:rPr>
              <a:t>Mishra</a:t>
            </a:r>
            <a:r>
              <a:rPr lang="en-US" b="1" dirty="0">
                <a:solidFill>
                  <a:srgbClr val="FFFFFF"/>
                </a:solidFill>
              </a:rPr>
              <a:t> , </a:t>
            </a:r>
            <a:r>
              <a:rPr lang="en-US" b="1" dirty="0" err="1">
                <a:solidFill>
                  <a:srgbClr val="FFFFFF"/>
                </a:solidFill>
              </a:rPr>
              <a:t>Gourav</a:t>
            </a:r>
            <a:r>
              <a:rPr lang="en-US" b="1" dirty="0">
                <a:solidFill>
                  <a:srgbClr val="FFFFFF"/>
                </a:solidFill>
              </a:rPr>
              <a:t> Roy, </a:t>
            </a:r>
            <a:r>
              <a:rPr lang="en-US" b="1" dirty="0" err="1">
                <a:solidFill>
                  <a:srgbClr val="FFFFFF"/>
                </a:solidFill>
              </a:rPr>
              <a:t>Okke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Schrijvers</a:t>
            </a:r>
            <a:r>
              <a:rPr lang="en-US" b="1" dirty="0">
                <a:solidFill>
                  <a:srgbClr val="FFFFFF"/>
                </a:solidFill>
              </a:rPr>
              <a:t>, ICML’16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34517" y="5803900"/>
            <a:ext cx="10558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callee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1717" y="4584700"/>
            <a:ext cx="981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624855" y="3759200"/>
            <a:ext cx="8145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 rot="5400000" flipH="1" flipV="1">
            <a:off x="1670050" y="3829050"/>
            <a:ext cx="533400" cy="520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rot="5400000" flipH="1" flipV="1">
            <a:off x="2813050" y="3829050"/>
            <a:ext cx="533400" cy="520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 flipH="1" flipV="1">
            <a:off x="2825750" y="5124450"/>
            <a:ext cx="533400" cy="520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8" name="Group 18"/>
          <p:cNvGrpSpPr/>
          <p:nvPr/>
        </p:nvGrpSpPr>
        <p:grpSpPr>
          <a:xfrm>
            <a:off x="1811888" y="4487348"/>
            <a:ext cx="965180" cy="1130283"/>
            <a:chOff x="1811888" y="4487348"/>
            <a:chExt cx="965180" cy="1130283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438400" y="47752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930413" y="47752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75468" y="4775206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811888" y="52324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032014" y="501226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235213" y="448734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387613" y="5503331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540013" y="53848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#2.1’:</a:t>
            </a:r>
          </a:p>
          <a:p>
            <a:pPr lvl="1"/>
            <a:r>
              <a:rPr lang="en-US" dirty="0"/>
              <a:t>Given author-keyword-date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49329" y="5803900"/>
            <a:ext cx="14262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keyword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5615" y="4584700"/>
            <a:ext cx="11336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615333" y="3759200"/>
            <a:ext cx="8336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7161" y="3894666"/>
            <a:ext cx="4550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>
                <a:solidFill>
                  <a:schemeClr val="tx2"/>
                </a:solidFill>
              </a:rPr>
              <a:t>MANY </a:t>
            </a:r>
            <a:r>
              <a:rPr lang="en-US" sz="3600" dirty="0"/>
              <a:t>more settings,</a:t>
            </a:r>
          </a:p>
          <a:p>
            <a:pPr algn="just"/>
            <a:r>
              <a:rPr lang="en-US" sz="3600" dirty="0"/>
              <a:t>with &gt;2 ‘modes’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#2.1’’:</a:t>
            </a:r>
          </a:p>
          <a:p>
            <a:pPr lvl="1"/>
            <a:r>
              <a:rPr lang="en-US" dirty="0"/>
              <a:t>Given subject – verb – object facts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238" y="5803900"/>
            <a:ext cx="1074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1882" y="4584700"/>
            <a:ext cx="1241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609083" y="3759200"/>
            <a:ext cx="8461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7161" y="3894666"/>
            <a:ext cx="4550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>
                <a:solidFill>
                  <a:schemeClr val="tx2"/>
                </a:solidFill>
              </a:rPr>
              <a:t>MANY </a:t>
            </a:r>
            <a:r>
              <a:rPr lang="en-US" sz="3600" dirty="0"/>
              <a:t>more settings,</a:t>
            </a:r>
          </a:p>
          <a:p>
            <a:pPr algn="just"/>
            <a:r>
              <a:rPr lang="en-US" sz="3600" dirty="0"/>
              <a:t>with &gt;2 ‘modes’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#2.1’’’:</a:t>
            </a:r>
          </a:p>
          <a:p>
            <a:pPr lvl="1"/>
            <a:r>
              <a:rPr lang="en-US" dirty="0"/>
              <a:t>Given &lt;triplets&gt;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60362" y="5803900"/>
            <a:ext cx="1204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362" y="4584700"/>
            <a:ext cx="1204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mode1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430062" y="3759200"/>
            <a:ext cx="1204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7161" y="3894666"/>
            <a:ext cx="455062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>
                <a:solidFill>
                  <a:schemeClr val="tx2"/>
                </a:solidFill>
              </a:rPr>
              <a:t>MANY </a:t>
            </a:r>
            <a:r>
              <a:rPr lang="en-US" sz="3600" dirty="0"/>
              <a:t>more settings,</a:t>
            </a:r>
          </a:p>
          <a:p>
            <a:pPr algn="just"/>
            <a:r>
              <a:rPr lang="en-US" sz="3600" dirty="0"/>
              <a:t>with &gt;2 ‘modes’</a:t>
            </a:r>
          </a:p>
          <a:p>
            <a:pPr algn="just"/>
            <a:r>
              <a:rPr lang="en-US" sz="3600" dirty="0"/>
              <a:t>(and 4, 5, etc modes)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: tensor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42930" y="4889500"/>
            <a:ext cx="999993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users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284378" y="3162300"/>
            <a:ext cx="146349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products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435100" y="4432300"/>
            <a:ext cx="6096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2082800" y="4940300"/>
            <a:ext cx="101600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2184400" y="5626100"/>
            <a:ext cx="215900" cy="1270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41531" y="2904067"/>
            <a:ext cx="20994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‘meat-eaters’</a:t>
            </a:r>
          </a:p>
          <a:p>
            <a:r>
              <a:rPr lang="en-US" dirty="0">
                <a:solidFill>
                  <a:srgbClr val="006600"/>
                </a:solidFill>
              </a:rPr>
              <a:t>‘steaks’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0759" y="2929467"/>
            <a:ext cx="20442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‘vegetarians’</a:t>
            </a:r>
          </a:p>
          <a:p>
            <a:r>
              <a:rPr lang="en-US" dirty="0"/>
              <a:t>‘plants’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6955" y="2912537"/>
            <a:ext cx="14509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‘kids’</a:t>
            </a:r>
          </a:p>
          <a:p>
            <a:r>
              <a:rPr lang="en-US" dirty="0">
                <a:solidFill>
                  <a:srgbClr val="FF33CC"/>
                </a:solidFill>
              </a:rPr>
              <a:t>‘cookies’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38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tensor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PARAFAC decomposition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37"/>
          <p:cNvGrpSpPr/>
          <p:nvPr/>
        </p:nvGrpSpPr>
        <p:grpSpPr>
          <a:xfrm>
            <a:off x="3873500" y="4356100"/>
            <a:ext cx="977900" cy="50799"/>
            <a:chOff x="3873500" y="4356100"/>
            <a:chExt cx="977900" cy="50799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0743" y="49530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43" y="48514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11" name="Group 38"/>
          <p:cNvGrpSpPr/>
          <p:nvPr/>
        </p:nvGrpSpPr>
        <p:grpSpPr>
          <a:xfrm rot="18634327">
            <a:off x="3582932" y="4035585"/>
            <a:ext cx="625012" cy="75847"/>
            <a:chOff x="3873500" y="4356100"/>
            <a:chExt cx="977900" cy="50799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10"/>
          <p:cNvSpPr>
            <a:spLocks noChangeArrowheads="1"/>
          </p:cNvSpPr>
          <p:nvPr/>
        </p:nvSpPr>
        <p:spPr bwMode="auto">
          <a:xfrm rot="18634327">
            <a:off x="5573952" y="4011511"/>
            <a:ext cx="625012" cy="6826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 rot="18634327">
            <a:off x="5725298" y="3997711"/>
            <a:ext cx="373384" cy="68262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 rot="18634327">
            <a:off x="7326551" y="4011510"/>
            <a:ext cx="625012" cy="68262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 rot="18634327">
            <a:off x="7559712" y="3911834"/>
            <a:ext cx="337915" cy="63664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-7517" y="4965700"/>
            <a:ext cx="1241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58537" y="5880100"/>
            <a:ext cx="1074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50" name="TextBox 49"/>
          <p:cNvSpPr txBox="1"/>
          <p:nvPr/>
        </p:nvSpPr>
        <p:spPr>
          <a:xfrm rot="18435176">
            <a:off x="583682" y="3911600"/>
            <a:ext cx="8461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38250" y="2984500"/>
            <a:ext cx="16487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politicians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71983" y="2936557"/>
            <a:ext cx="10739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artists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75805" y="2936557"/>
            <a:ext cx="1352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athletes</a:t>
            </a:r>
          </a:p>
        </p:txBody>
      </p:sp>
      <p:grpSp>
        <p:nvGrpSpPr>
          <p:cNvPr id="12" name="Group 62"/>
          <p:cNvGrpSpPr/>
          <p:nvPr/>
        </p:nvGrpSpPr>
        <p:grpSpPr>
          <a:xfrm>
            <a:off x="1409700" y="3949700"/>
            <a:ext cx="1473200" cy="1930400"/>
            <a:chOff x="1409700" y="3949700"/>
            <a:chExt cx="1473200" cy="1930400"/>
          </a:xfrm>
        </p:grpSpPr>
        <p:sp>
          <p:nvSpPr>
            <p:cNvPr id="58" name="Rectangle 57"/>
            <p:cNvSpPr/>
            <p:nvPr/>
          </p:nvSpPr>
          <p:spPr bwMode="auto">
            <a:xfrm>
              <a:off x="2641600" y="5194325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2573865" y="5270518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655233" y="4110567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536700" y="4262966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2417234" y="5317069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56" name="Rectangle 55"/>
            <p:cNvSpPr/>
            <p:nvPr/>
          </p:nvSpPr>
          <p:spPr bwMode="auto">
            <a:xfrm>
              <a:off x="2506131" y="5329779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2277535" y="4762487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 flipV="1">
              <a:off x="2188619" y="4995317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</p:grp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tensor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PARAFAC decomposition</a:t>
            </a:r>
          </a:p>
          <a:p>
            <a:r>
              <a:rPr lang="en-US" dirty="0"/>
              <a:t>Results for who-calls-whom-when</a:t>
            </a:r>
          </a:p>
          <a:p>
            <a:pPr lvl="1"/>
            <a:r>
              <a:rPr lang="en-US" dirty="0"/>
              <a:t>4M </a:t>
            </a:r>
            <a:r>
              <a:rPr lang="en-US" dirty="0" err="1"/>
              <a:t>x</a:t>
            </a:r>
            <a:r>
              <a:rPr lang="en-US" dirty="0"/>
              <a:t> 15 days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37"/>
          <p:cNvGrpSpPr/>
          <p:nvPr/>
        </p:nvGrpSpPr>
        <p:grpSpPr>
          <a:xfrm>
            <a:off x="3873500" y="4356100"/>
            <a:ext cx="977900" cy="50799"/>
            <a:chOff x="3873500" y="4356100"/>
            <a:chExt cx="977900" cy="50799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0743" y="49530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43" y="48514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11" name="Group 38"/>
          <p:cNvGrpSpPr/>
          <p:nvPr/>
        </p:nvGrpSpPr>
        <p:grpSpPr>
          <a:xfrm rot="18634327">
            <a:off x="3582932" y="4035585"/>
            <a:ext cx="625012" cy="75847"/>
            <a:chOff x="3873500" y="4356100"/>
            <a:chExt cx="977900" cy="50799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10"/>
          <p:cNvSpPr>
            <a:spLocks noChangeArrowheads="1"/>
          </p:cNvSpPr>
          <p:nvPr/>
        </p:nvSpPr>
        <p:spPr bwMode="auto">
          <a:xfrm rot="18634327">
            <a:off x="5573952" y="4011511"/>
            <a:ext cx="625012" cy="6826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 rot="18634327">
            <a:off x="5725298" y="3997711"/>
            <a:ext cx="373384" cy="68262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 rot="18634327">
            <a:off x="7326551" y="4011510"/>
            <a:ext cx="625012" cy="68262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 rot="18634327">
            <a:off x="7559712" y="3911834"/>
            <a:ext cx="337915" cy="63664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22321" y="4965700"/>
            <a:ext cx="981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67818" y="5880100"/>
            <a:ext cx="10558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callee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435176">
            <a:off x="599455" y="3911600"/>
            <a:ext cx="8145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4868" y="2984500"/>
            <a:ext cx="555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??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31169" y="2936557"/>
            <a:ext cx="555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74270" y="2936557"/>
            <a:ext cx="555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??</a:t>
            </a:r>
          </a:p>
        </p:txBody>
      </p:sp>
      <p:grpSp>
        <p:nvGrpSpPr>
          <p:cNvPr id="12" name="Group 41"/>
          <p:cNvGrpSpPr/>
          <p:nvPr/>
        </p:nvGrpSpPr>
        <p:grpSpPr>
          <a:xfrm>
            <a:off x="1409700" y="3949700"/>
            <a:ext cx="1473200" cy="1930400"/>
            <a:chOff x="1409700" y="3949700"/>
            <a:chExt cx="1473200" cy="1930400"/>
          </a:xfrm>
        </p:grpSpPr>
        <p:sp>
          <p:nvSpPr>
            <p:cNvPr id="45" name="Rectangle 44"/>
            <p:cNvSpPr/>
            <p:nvPr/>
          </p:nvSpPr>
          <p:spPr bwMode="auto">
            <a:xfrm>
              <a:off x="2641600" y="5194325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573865" y="5270518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655233" y="4110567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36700" y="4262966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arallelogram 59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 flipV="1">
              <a:off x="2417234" y="5317069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64" name="Rectangle 63"/>
            <p:cNvSpPr/>
            <p:nvPr/>
          </p:nvSpPr>
          <p:spPr bwMode="auto">
            <a:xfrm>
              <a:off x="2506131" y="5329779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2277535" y="4762487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 flipV="1">
              <a:off x="2188619" y="4995317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</p:grp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pic>
        <p:nvPicPr>
          <p:cNvPr id="3074" name="Picture 2" descr="C:\Users\maraujo\Dropbox\acomp_heavy5sta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852" y="3659656"/>
            <a:ext cx="2762684" cy="2072013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aujo\Dropbox\bcomp_heavy5sta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064" y="3647840"/>
            <a:ext cx="2794191" cy="2095644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aujo\Dropbox\ccomp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52" y="3864769"/>
            <a:ext cx="3352800" cy="1866900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2688" y="32980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1 caller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1169" y="3298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5 receivers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2421" y="32980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4 days of activity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38918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pic>
        <p:nvPicPr>
          <p:cNvPr id="3074" name="Picture 2" descr="C:\Users\maraujo\Dropbox\acomp_heavy5sta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852" y="3659656"/>
            <a:ext cx="2762684" cy="2072013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aujo\Dropbox\bcomp_heavy5star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064" y="3647840"/>
            <a:ext cx="2794191" cy="2095644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aujo\Dropbox\ccomp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52" y="3864769"/>
            <a:ext cx="3352800" cy="1866900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2688" y="32980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1 caller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1169" y="3298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5 receivers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2421" y="32980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4 days of activity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/>
          <p:cNvSpPr/>
          <p:nvPr/>
        </p:nvSpPr>
        <p:spPr bwMode="auto">
          <a:xfrm>
            <a:off x="2082800" y="41148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35433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 bwMode="auto">
          <a:xfrm>
            <a:off x="47879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49149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 bwMode="auto">
          <a:xfrm>
            <a:off x="4648200" y="41275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 bwMode="auto">
          <a:xfrm>
            <a:off x="3708400" y="41275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6079067" y="4656667"/>
            <a:ext cx="1337733" cy="829733"/>
          </a:xfrm>
          <a:custGeom>
            <a:avLst/>
            <a:gdLst>
              <a:gd name="connsiteX0" fmla="*/ 0 w 1337733"/>
              <a:gd name="connsiteY0" fmla="*/ 812800 h 829733"/>
              <a:gd name="connsiteX1" fmla="*/ 440266 w 1337733"/>
              <a:gd name="connsiteY1" fmla="*/ 118533 h 829733"/>
              <a:gd name="connsiteX2" fmla="*/ 711200 w 1337733"/>
              <a:gd name="connsiteY2" fmla="*/ 0 h 829733"/>
              <a:gd name="connsiteX3" fmla="*/ 1066800 w 1337733"/>
              <a:gd name="connsiteY3" fmla="*/ 84666 h 829733"/>
              <a:gd name="connsiteX4" fmla="*/ 1337733 w 1337733"/>
              <a:gd name="connsiteY4" fmla="*/ 829733 h 829733"/>
              <a:gd name="connsiteX5" fmla="*/ 1337733 w 1337733"/>
              <a:gd name="connsiteY5" fmla="*/ 829733 h 82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7733" h="829733">
                <a:moveTo>
                  <a:pt x="0" y="812800"/>
                </a:moveTo>
                <a:lnTo>
                  <a:pt x="440266" y="118533"/>
                </a:lnTo>
                <a:lnTo>
                  <a:pt x="711200" y="0"/>
                </a:lnTo>
                <a:lnTo>
                  <a:pt x="1066800" y="84666"/>
                </a:lnTo>
                <a:lnTo>
                  <a:pt x="1337733" y="829733"/>
                </a:lnTo>
                <a:lnTo>
                  <a:pt x="1337733" y="829733"/>
                </a:lnTo>
              </a:path>
            </a:pathLst>
          </a:custGeom>
          <a:noFill/>
          <a:ln w="76200" cap="flat" cmpd="sng" algn="ctr">
            <a:solidFill>
              <a:srgbClr val="FF66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91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12657</TotalTime>
  <Words>5970</Words>
  <Application>Microsoft Macintosh PowerPoint</Application>
  <PresentationFormat>On-screen Show (4:3)</PresentationFormat>
  <Paragraphs>1392</Paragraphs>
  <Slides>133</Slides>
  <Notes>36</Notes>
  <HiddenSlides>37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  <vt:variant>
        <vt:lpstr>Custom Shows</vt:lpstr>
      </vt:variant>
      <vt:variant>
        <vt:i4>1</vt:i4>
      </vt:variant>
    </vt:vector>
  </HeadingPairs>
  <TitlesOfParts>
    <vt:vector size="149" baseType="lpstr">
      <vt:lpstr>Microsoft YaHei</vt:lpstr>
      <vt:lpstr>Arial</vt:lpstr>
      <vt:lpstr>Arial Black</vt:lpstr>
      <vt:lpstr>Calibri</vt:lpstr>
      <vt:lpstr>Cambria</vt:lpstr>
      <vt:lpstr>Cambria Math</vt:lpstr>
      <vt:lpstr>Comic Sans MS</vt:lpstr>
      <vt:lpstr>FZDaHei-B02</vt:lpstr>
      <vt:lpstr>Lucida Calligraphy</vt:lpstr>
      <vt:lpstr>Monaco</vt:lpstr>
      <vt:lpstr>Times</vt:lpstr>
      <vt:lpstr>Times New Roman</vt:lpstr>
      <vt:lpstr>Verdana</vt:lpstr>
      <vt:lpstr>Zapf Dingbats</vt:lpstr>
      <vt:lpstr>template</vt:lpstr>
      <vt:lpstr>Anomaly detection in large graphs</vt:lpstr>
      <vt:lpstr>Thank you!</vt:lpstr>
      <vt:lpstr>Roadmap</vt:lpstr>
      <vt:lpstr>Graphs - why should we care?</vt:lpstr>
      <vt:lpstr>Graphs - why should we care?</vt:lpstr>
      <vt:lpstr>Graphs - why should we care?</vt:lpstr>
      <vt:lpstr>Motivating problems</vt:lpstr>
      <vt:lpstr>Motivating problems</vt:lpstr>
      <vt:lpstr>Motivating problems</vt:lpstr>
      <vt:lpstr>Roadmap</vt:lpstr>
      <vt:lpstr>PowerPoint Presentation</vt:lpstr>
      <vt:lpstr>Laws and patterns</vt:lpstr>
      <vt:lpstr>Laws and patterns</vt:lpstr>
      <vt:lpstr>Solution# S.1</vt:lpstr>
      <vt:lpstr>Solution# S.1</vt:lpstr>
      <vt:lpstr>S2: connected component sizes</vt:lpstr>
      <vt:lpstr>S2: connected component sizes</vt:lpstr>
      <vt:lpstr>S2: connected component sizes</vt:lpstr>
      <vt:lpstr>S2: connected component sizes</vt:lpstr>
      <vt:lpstr>S2: connected component sizes</vt:lpstr>
      <vt:lpstr>S2: connected component sizes</vt:lpstr>
      <vt:lpstr>Roadmap</vt:lpstr>
      <vt:lpstr>Solution# S.3: Triangle ‘Laws’</vt:lpstr>
      <vt:lpstr>Solution# S.3: Triangle ‘Laws’</vt:lpstr>
      <vt:lpstr>Triangle Law: #S.3  [Tsourakakis ICDM 2008]</vt:lpstr>
      <vt:lpstr>Triangle counting for large graphs?</vt:lpstr>
      <vt:lpstr>Triangle counting for large graphs?</vt:lpstr>
      <vt:lpstr>Triangle counting for large graphs?</vt:lpstr>
      <vt:lpstr>Triangle counting for large graphs?</vt:lpstr>
      <vt:lpstr>Triangle counting for large graphs?</vt:lpstr>
      <vt:lpstr>S4: k-core patterns - dfn</vt:lpstr>
      <vt:lpstr>CoreScope: Graph Mining Using k-Core Analysis - Patterns, Anomalies, and Algorithms </vt:lpstr>
      <vt:lpstr>Mirror Pattern: Observation</vt:lpstr>
      <vt:lpstr>Mirror Pattern: Application</vt:lpstr>
      <vt:lpstr>MORE Graph Patterns</vt:lpstr>
      <vt:lpstr>MORE Graph Patterns</vt:lpstr>
      <vt:lpstr>Roadmap</vt:lpstr>
      <vt:lpstr>How to find ‘suspicious’ groups?</vt:lpstr>
      <vt:lpstr>Except that:</vt:lpstr>
      <vt:lpstr>Except that:</vt:lpstr>
      <vt:lpstr>Except that:</vt:lpstr>
      <vt:lpstr>Crush intro to SVD</vt:lpstr>
      <vt:lpstr>Crush intro to SVD</vt:lpstr>
      <vt:lpstr>Crush intro to SVD</vt:lpstr>
      <vt:lpstr>Crush intro to SVD</vt:lpstr>
      <vt:lpstr>Crush intro to SVD</vt:lpstr>
      <vt:lpstr>Crush intro to SVD</vt:lpstr>
      <vt:lpstr>Crush intro to SVD</vt:lpstr>
      <vt:lpstr>Inferring Strange Behavior from Connectivity Pattern in Social Networks PAKDD’14 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Dataset</vt:lpstr>
      <vt:lpstr>Real Data</vt:lpstr>
      <vt:lpstr>Real Data</vt:lpstr>
      <vt:lpstr>Roadmap</vt:lpstr>
      <vt:lpstr>Suspicious Patterns in Event Data</vt:lpstr>
      <vt:lpstr>Suspicious Patterns in Event Data</vt:lpstr>
      <vt:lpstr>Suspicious Patterns in Event Data</vt:lpstr>
      <vt:lpstr>Suspicious Patterns in Event Data</vt:lpstr>
      <vt:lpstr>Suspicious Patterns in Event Data</vt:lpstr>
      <vt:lpstr>Roadmap</vt:lpstr>
      <vt:lpstr>E-bay Fraud detection</vt:lpstr>
      <vt:lpstr>E-bay Fraud detection</vt:lpstr>
      <vt:lpstr>E-bay Fraud detection</vt:lpstr>
      <vt:lpstr>E-bay Fraud detection - NetProbe</vt:lpstr>
      <vt:lpstr>Popular press</vt:lpstr>
      <vt:lpstr>Roadmap</vt:lpstr>
      <vt:lpstr>Unifying Guilt-by-Association Approaches:  Theorems and Fast Algorithms</vt:lpstr>
      <vt:lpstr>Problem Definition: GBA techniques</vt:lpstr>
      <vt:lpstr>Are they related?</vt:lpstr>
      <vt:lpstr>Are they related?</vt:lpstr>
      <vt:lpstr>Correspondence of Methods</vt:lpstr>
      <vt:lpstr>Results: Scalability </vt:lpstr>
      <vt:lpstr>Problem: e-commerce ratings fraud</vt:lpstr>
      <vt:lpstr>Problem: e-commerce ratings fraud</vt:lpstr>
      <vt:lpstr>Problem: e-commerce ratings fraud</vt:lpstr>
      <vt:lpstr>ZooBP: features</vt:lpstr>
      <vt:lpstr>ZooBP in the real world</vt:lpstr>
      <vt:lpstr>Summary of Part#1</vt:lpstr>
      <vt:lpstr>Roadmap</vt:lpstr>
      <vt:lpstr>PowerPoint Presentation</vt:lpstr>
      <vt:lpstr>Graphs over time -&gt; tensors!</vt:lpstr>
      <vt:lpstr>Graphs over time -&gt; tensors!</vt:lpstr>
      <vt:lpstr>Graphs over time -&gt; tensors!</vt:lpstr>
      <vt:lpstr>Graphs over time -&gt; tensors!</vt:lpstr>
      <vt:lpstr>Graphs over time -&gt; tensors!</vt:lpstr>
      <vt:lpstr>Graphs over time -&gt; tensors!</vt:lpstr>
      <vt:lpstr>Graphs over time -&gt; tensors!</vt:lpstr>
      <vt:lpstr>Answer : tensor factorization</vt:lpstr>
      <vt:lpstr>Crush intro to SVD</vt:lpstr>
      <vt:lpstr>Answer: tensor factorization</vt:lpstr>
      <vt:lpstr>Answer: tensor factorization</vt:lpstr>
      <vt:lpstr>Anomaly detection in time-evolving graphs</vt:lpstr>
      <vt:lpstr>Anomaly detection in time-evolving graphs</vt:lpstr>
      <vt:lpstr>Anomaly detection in time-evolving graphs</vt:lpstr>
      <vt:lpstr>Roadmap</vt:lpstr>
      <vt:lpstr>RSC: Mining and Modeling Temporal Activity in Social Media</vt:lpstr>
      <vt:lpstr>Pattern Mining: Datasets</vt:lpstr>
      <vt:lpstr>Pattern Mining</vt:lpstr>
      <vt:lpstr>Pattern Mining</vt:lpstr>
      <vt:lpstr>Human? Robots?</vt:lpstr>
      <vt:lpstr>Human? Robots?</vt:lpstr>
      <vt:lpstr>Experiments: Can RSC-Spotter Detect Bots?</vt:lpstr>
      <vt:lpstr>Experiments: Can RSC-Spotter Detect Bots?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Conclusions</vt:lpstr>
      <vt:lpstr>Roadmap</vt:lpstr>
      <vt:lpstr>Thanks</vt:lpstr>
      <vt:lpstr>Cast</vt:lpstr>
      <vt:lpstr>CONCLUSION#1 – Big data</vt:lpstr>
      <vt:lpstr>CONCLUSION#2 – tensors</vt:lpstr>
      <vt:lpstr>References</vt:lpstr>
      <vt:lpstr>References</vt:lpstr>
      <vt:lpstr>TAKE HOME MESSAGE: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1944</cp:revision>
  <cp:lastPrinted>2016-06-19T14:14:08Z</cp:lastPrinted>
  <dcterms:created xsi:type="dcterms:W3CDTF">2017-06-13T01:24:20Z</dcterms:created>
  <dcterms:modified xsi:type="dcterms:W3CDTF">2021-04-27T03:02:30Z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